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500" dirty="0" smtClean="0"/>
              <a:t>Систематика подкласса </a:t>
            </a:r>
            <a:r>
              <a:rPr lang="ru-RU" sz="4500" dirty="0" err="1" smtClean="0"/>
              <a:t>Розиды</a:t>
            </a:r>
            <a:r>
              <a:rPr lang="ru-RU" sz="4500" dirty="0" smtClean="0"/>
              <a:t/>
            </a:r>
            <a:br>
              <a:rPr lang="ru-RU" sz="4500" dirty="0" smtClean="0"/>
            </a:br>
            <a:r>
              <a:rPr lang="ru-RU" sz="4500" dirty="0" smtClean="0"/>
              <a:t>(</a:t>
            </a:r>
            <a:r>
              <a:rPr lang="en-US" sz="4500" i="1" dirty="0" err="1" smtClean="0"/>
              <a:t>Rosidae</a:t>
            </a:r>
            <a:r>
              <a:rPr lang="en-US" sz="4500" dirty="0" smtClean="0"/>
              <a:t>)</a:t>
            </a:r>
            <a:endParaRPr lang="ru-RU" sz="45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dic.academic.ru/pictures/enc_biology/plants/ris._5_1_50.jpg"/>
          <p:cNvPicPr>
            <a:picLocks noChangeAspect="1" noChangeArrowheads="1"/>
          </p:cNvPicPr>
          <p:nvPr/>
        </p:nvPicPr>
        <p:blipFill>
          <a:blip r:embed="rId2" cstate="print"/>
          <a:srcRect b="5915"/>
          <a:stretch>
            <a:fillRect/>
          </a:stretch>
        </p:blipFill>
        <p:spPr bwMode="auto">
          <a:xfrm>
            <a:off x="32045" y="1700808"/>
            <a:ext cx="9079910" cy="4581128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Родственные связи подклассов двудольных и однодольных растений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469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Систематика подкласса </a:t>
            </a:r>
            <a:r>
              <a:rPr lang="ru-RU" sz="3200" dirty="0" err="1" smtClean="0"/>
              <a:t>Розиды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(</a:t>
            </a:r>
            <a:r>
              <a:rPr lang="en-US" sz="3200" i="1" dirty="0" err="1" smtClean="0"/>
              <a:t>Rosidae</a:t>
            </a:r>
            <a:r>
              <a:rPr lang="en-US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12168"/>
            <a:ext cx="8229600" cy="5141168"/>
          </a:xfrm>
        </p:spPr>
        <p:txBody>
          <a:bodyPr>
            <a:noAutofit/>
          </a:bodyPr>
          <a:lstStyle/>
          <a:p>
            <a:r>
              <a:rPr lang="ru-RU" sz="2300" dirty="0" smtClean="0"/>
              <a:t>Подкласс – </a:t>
            </a:r>
            <a:r>
              <a:rPr lang="ru-RU" sz="2300" dirty="0" err="1" smtClean="0"/>
              <a:t>Розиды</a:t>
            </a:r>
            <a:r>
              <a:rPr lang="ru-RU" sz="2300" dirty="0" smtClean="0"/>
              <a:t> (</a:t>
            </a:r>
            <a:r>
              <a:rPr lang="en-US" sz="2300" i="1" dirty="0" err="1" smtClean="0"/>
              <a:t>Rosidae</a:t>
            </a:r>
            <a:r>
              <a:rPr lang="en-US" sz="2300" dirty="0" smtClean="0"/>
              <a:t>)</a:t>
            </a:r>
            <a:endParaRPr lang="ru-RU" sz="2300" dirty="0" smtClean="0"/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Камнеломкоцветные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Saxifragales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Розоцветные (</a:t>
            </a:r>
            <a:r>
              <a:rPr lang="en-US" sz="1800" i="1" dirty="0" smtClean="0"/>
              <a:t>Rosales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Бобовоцветные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Fabales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Непентовые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Nepenthales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Миртоцветные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Myrtales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Рутоцветные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Rutales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Сапиндоцветные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Sapindales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Гераниецветные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Geraniales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Истодоцветные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Polygalales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Кизилоцветные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Cornales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Аралиецветные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Araliales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Бересклетоцветные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Celastrales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 </a:t>
            </a:r>
            <a:r>
              <a:rPr lang="ru-RU" sz="1800" dirty="0" err="1" smtClean="0"/>
              <a:t>Крушиноцветные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Rhamnales</a:t>
            </a:r>
            <a:r>
              <a:rPr lang="ru-RU" sz="1800" dirty="0" smtClean="0"/>
              <a:t>)</a:t>
            </a:r>
          </a:p>
          <a:p>
            <a:pPr lvl="1">
              <a:buFont typeface="Courier New" pitchFamily="49" charset="0"/>
              <a:buChar char="o"/>
            </a:pPr>
            <a:r>
              <a:rPr lang="ru-RU" sz="1800" dirty="0" smtClean="0"/>
              <a:t>Порядок –</a:t>
            </a:r>
            <a:r>
              <a:rPr lang="ru-RU" sz="1800" dirty="0" err="1" smtClean="0"/>
              <a:t>Лохоцветные</a:t>
            </a:r>
            <a:r>
              <a:rPr lang="ru-RU" sz="1800" dirty="0" smtClean="0"/>
              <a:t> (</a:t>
            </a:r>
            <a:r>
              <a:rPr lang="en-US" sz="1800" i="1" dirty="0" err="1" smtClean="0"/>
              <a:t>Elaeagnales</a:t>
            </a:r>
            <a:r>
              <a:rPr lang="ru-RU" sz="1800" dirty="0" smtClean="0"/>
              <a:t>)</a:t>
            </a:r>
          </a:p>
          <a:p>
            <a:endParaRPr lang="ru-RU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Камнеломкоцветные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Saxifragales</a:t>
            </a:r>
            <a:r>
              <a:rPr lang="ru-RU" sz="3200" dirty="0" smtClean="0"/>
              <a:t>) </a:t>
            </a:r>
            <a:br>
              <a:rPr lang="ru-RU" sz="3200" dirty="0" smtClean="0"/>
            </a:br>
            <a:r>
              <a:rPr lang="ru-RU" sz="3200" dirty="0" smtClean="0"/>
              <a:t>Семейство Камнеломковые (</a:t>
            </a:r>
            <a:r>
              <a:rPr lang="en-US" sz="3200" i="1" dirty="0" err="1" smtClean="0"/>
              <a:t>Saxifragaceae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ww.plantarium.ru/dat/plants/7/789/150789_7c61ec92.jpg"/>
          <p:cNvPicPr>
            <a:picLocks noChangeAspect="1" noChangeArrowheads="1"/>
          </p:cNvPicPr>
          <p:nvPr/>
        </p:nvPicPr>
        <p:blipFill>
          <a:blip r:embed="rId2" cstate="print"/>
          <a:srcRect l="4341" r="6674"/>
          <a:stretch>
            <a:fillRect/>
          </a:stretch>
        </p:blipFill>
        <p:spPr bwMode="auto">
          <a:xfrm>
            <a:off x="5148064" y="1628800"/>
            <a:ext cx="2952328" cy="4320000"/>
          </a:xfrm>
          <a:prstGeom prst="rect">
            <a:avLst/>
          </a:prstGeom>
          <a:noFill/>
        </p:spPr>
      </p:pic>
      <p:pic>
        <p:nvPicPr>
          <p:cNvPr id="1028" name="Picture 4" descr="http://www.plantarium.ru/dat/plants/2/209/180209_64b448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1464" y="1628800"/>
            <a:ext cx="297648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076399" y="5949280"/>
            <a:ext cx="299120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Камнеломка болотная</a:t>
            </a:r>
          </a:p>
          <a:p>
            <a:pPr algn="ctr"/>
            <a:r>
              <a:rPr lang="en-US" sz="2300" i="1" dirty="0" err="1" smtClean="0"/>
              <a:t>Saxifraga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hirculus</a:t>
            </a:r>
            <a:endParaRPr lang="ru-RU" sz="23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Камнеломкоцветные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Saxifragales</a:t>
            </a:r>
            <a:r>
              <a:rPr lang="ru-RU" sz="3200" dirty="0" smtClean="0"/>
              <a:t>) </a:t>
            </a:r>
            <a:br>
              <a:rPr lang="ru-RU" sz="3200" dirty="0" smtClean="0"/>
            </a:br>
            <a:r>
              <a:rPr lang="ru-RU" sz="3200" dirty="0" smtClean="0"/>
              <a:t>Семейство Толстянковые (</a:t>
            </a:r>
            <a:r>
              <a:rPr lang="en-US" sz="3200" i="1" dirty="0" err="1" smtClean="0"/>
              <a:t>Crassulaceae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://www.plantarium.ru/dat/plants/6/641/99641_e947d79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3570612" cy="4320000"/>
          </a:xfrm>
          <a:prstGeom prst="rect">
            <a:avLst/>
          </a:prstGeom>
          <a:noFill/>
        </p:spPr>
      </p:pic>
      <p:pic>
        <p:nvPicPr>
          <p:cNvPr id="17412" name="Picture 4" descr="http://www.plantarium.ru/dat/plants/2/235/162235_f642ad95.jpg"/>
          <p:cNvPicPr>
            <a:picLocks noChangeAspect="1" noChangeArrowheads="1"/>
          </p:cNvPicPr>
          <p:nvPr/>
        </p:nvPicPr>
        <p:blipFill>
          <a:blip r:embed="rId3" cstate="print"/>
          <a:srcRect l="3334" r="3323"/>
          <a:stretch>
            <a:fillRect/>
          </a:stretch>
        </p:blipFill>
        <p:spPr bwMode="auto">
          <a:xfrm>
            <a:off x="4644008" y="1628800"/>
            <a:ext cx="4032448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599041" y="5941149"/>
            <a:ext cx="1908536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Очиток едкий</a:t>
            </a:r>
          </a:p>
          <a:p>
            <a:pPr algn="ctr"/>
            <a:r>
              <a:rPr lang="en-US" sz="2300" i="1" dirty="0" smtClean="0"/>
              <a:t>Sedum acre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Камнеломкоцветные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Saxifragales</a:t>
            </a:r>
            <a:r>
              <a:rPr lang="ru-RU" sz="3200" dirty="0" smtClean="0"/>
              <a:t>) </a:t>
            </a:r>
            <a:br>
              <a:rPr lang="ru-RU" sz="3200" dirty="0" smtClean="0"/>
            </a:br>
            <a:r>
              <a:rPr lang="ru-RU" sz="3200" dirty="0" smtClean="0"/>
              <a:t>Семейство Крыжовниковые (</a:t>
            </a:r>
            <a:r>
              <a:rPr lang="en-US" sz="3200" i="1" dirty="0" err="1" smtClean="0"/>
              <a:t>Grossulariaceae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http://www.plantarium.ru/dat/plants/7/792/151792_32536af0.jpg"/>
          <p:cNvPicPr>
            <a:picLocks noChangeAspect="1" noChangeArrowheads="1"/>
          </p:cNvPicPr>
          <p:nvPr/>
        </p:nvPicPr>
        <p:blipFill>
          <a:blip r:embed="rId2" cstate="print"/>
          <a:srcRect t="6930"/>
          <a:stretch>
            <a:fillRect/>
          </a:stretch>
        </p:blipFill>
        <p:spPr bwMode="auto">
          <a:xfrm>
            <a:off x="971600" y="1628800"/>
            <a:ext cx="3096344" cy="4320480"/>
          </a:xfrm>
          <a:prstGeom prst="rect">
            <a:avLst/>
          </a:prstGeom>
          <a:noFill/>
        </p:spPr>
      </p:pic>
      <p:pic>
        <p:nvPicPr>
          <p:cNvPr id="18436" name="Picture 4" descr="http://www.plantarium.ru/dat/plants/9/950/154950_755d124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9408" y="1628800"/>
            <a:ext cx="310500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08901" y="5941149"/>
            <a:ext cx="305904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Смородина золотистая</a:t>
            </a:r>
          </a:p>
          <a:p>
            <a:pPr algn="ctr"/>
            <a:r>
              <a:rPr lang="en-US" sz="2300" i="1" dirty="0" err="1" smtClean="0"/>
              <a:t>Ribes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aureum</a:t>
            </a:r>
            <a:endParaRPr lang="en-US" sz="2300" i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4902279" y="5941149"/>
            <a:ext cx="363016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Крыжовник обыкновенный</a:t>
            </a:r>
          </a:p>
          <a:p>
            <a:pPr algn="ctr"/>
            <a:r>
              <a:rPr lang="en-US" sz="2300" i="1" dirty="0" err="1" smtClean="0"/>
              <a:t>Grossularia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uva-crispa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Камнеломкоцветные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Saxifragales</a:t>
            </a:r>
            <a:r>
              <a:rPr lang="ru-RU" sz="3200" dirty="0" smtClean="0"/>
              <a:t>) </a:t>
            </a:r>
            <a:br>
              <a:rPr lang="ru-RU" sz="3200" dirty="0" smtClean="0"/>
            </a:br>
            <a:r>
              <a:rPr lang="ru-RU" sz="3200" dirty="0" smtClean="0"/>
              <a:t>Семейство Росянковые (</a:t>
            </a:r>
            <a:r>
              <a:rPr lang="en-US" sz="3200" i="1" dirty="0" err="1" smtClean="0"/>
              <a:t>Droseraceae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60" name="Picture 4" descr="http://www.plantarium.ru/dat/plants/1/137/128137_ba99cfc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629280"/>
            <a:ext cx="291840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046903" y="5949280"/>
            <a:ext cx="305019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Росянка круглолистная</a:t>
            </a:r>
          </a:p>
          <a:p>
            <a:pPr algn="ctr"/>
            <a:r>
              <a:rPr lang="en-US" sz="2300" dirty="0" err="1" smtClean="0"/>
              <a:t>Drosera</a:t>
            </a:r>
            <a:r>
              <a:rPr lang="en-US" sz="2300" dirty="0" smtClean="0"/>
              <a:t> </a:t>
            </a:r>
            <a:r>
              <a:rPr lang="en-US" sz="2300" dirty="0" err="1" smtClean="0"/>
              <a:t>rotundifolia</a:t>
            </a:r>
            <a:endParaRPr lang="en-US" sz="2300" dirty="0" smtClean="0"/>
          </a:p>
        </p:txBody>
      </p:sp>
      <p:pic>
        <p:nvPicPr>
          <p:cNvPr id="19462" name="Picture 6" descr="http://upload.wikimedia.org/wikipedia/commons/3/3f/Drosera_rotundifolia_flower_Darwiniana.jpg"/>
          <p:cNvPicPr>
            <a:picLocks noChangeAspect="1" noChangeArrowheads="1"/>
          </p:cNvPicPr>
          <p:nvPr/>
        </p:nvPicPr>
        <p:blipFill>
          <a:blip r:embed="rId3" cstate="print"/>
          <a:srcRect l="13458" r="7717"/>
          <a:stretch>
            <a:fillRect/>
          </a:stretch>
        </p:blipFill>
        <p:spPr bwMode="auto">
          <a:xfrm>
            <a:off x="1115616" y="1628800"/>
            <a:ext cx="2952328" cy="43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600200"/>
          <a:ext cx="8784976" cy="508047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dirty="0" smtClean="0"/>
                        <a:t>Спирея </a:t>
                      </a:r>
                      <a:r>
                        <a:rPr lang="ru-RU" sz="1700" b="0" dirty="0" err="1" smtClean="0"/>
                        <a:t>зверобоелистная</a:t>
                      </a:r>
                      <a:r>
                        <a:rPr lang="ru-RU" sz="1700" b="0" dirty="0" smtClean="0"/>
                        <a:t>(</a:t>
                      </a:r>
                      <a:r>
                        <a:rPr lang="en-US" sz="1700" b="0" i="1" dirty="0" err="1" smtClean="0"/>
                        <a:t>Spiraea</a:t>
                      </a:r>
                      <a:r>
                        <a:rPr lang="en-US" sz="1700" b="0" i="1" dirty="0" smtClean="0"/>
                        <a:t> </a:t>
                      </a:r>
                      <a:r>
                        <a:rPr lang="en-US" sz="1700" b="0" i="1" dirty="0" err="1" smtClean="0"/>
                        <a:t>hypericifolia</a:t>
                      </a:r>
                      <a:r>
                        <a:rPr lang="ru-RU" sz="1700" b="0" dirty="0" smtClean="0"/>
                        <a:t>)</a:t>
                      </a:r>
                      <a:endParaRPr lang="en-US" sz="1700" b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/>
                        <a:t>Шиповник собачий(</a:t>
                      </a:r>
                      <a:r>
                        <a:rPr lang="en-US" b="0" i="1" dirty="0" smtClean="0"/>
                        <a:t>Rosa </a:t>
                      </a:r>
                      <a:r>
                        <a:rPr lang="en-US" b="0" i="1" dirty="0" err="1" smtClean="0"/>
                        <a:t>canina</a:t>
                      </a:r>
                      <a:r>
                        <a:rPr lang="ru-RU" b="0" dirty="0" smtClean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44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45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/>
                        <a:t>Слива степная(</a:t>
                      </a:r>
                      <a:r>
                        <a:rPr lang="en-US" b="0" i="1" dirty="0" err="1" smtClean="0"/>
                        <a:t>Prunus</a:t>
                      </a:r>
                      <a:r>
                        <a:rPr lang="en-US" b="0" i="1" dirty="0" smtClean="0"/>
                        <a:t> </a:t>
                      </a:r>
                      <a:r>
                        <a:rPr lang="en-US" b="0" i="1" dirty="0" err="1" smtClean="0"/>
                        <a:t>stepposa</a:t>
                      </a:r>
                      <a:r>
                        <a:rPr lang="ru-RU" b="0" dirty="0" smtClean="0"/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0" dirty="0" smtClean="0"/>
                        <a:t>Яблоня лесная</a:t>
                      </a:r>
                      <a:r>
                        <a:rPr lang="ru-RU" b="0" baseline="0" dirty="0" smtClean="0"/>
                        <a:t> (</a:t>
                      </a:r>
                      <a:r>
                        <a:rPr lang="en-US" b="0" i="1" dirty="0" err="1" smtClean="0"/>
                        <a:t>Malus</a:t>
                      </a:r>
                      <a:r>
                        <a:rPr lang="en-US" b="0" i="1" dirty="0" smtClean="0"/>
                        <a:t> </a:t>
                      </a:r>
                      <a:r>
                        <a:rPr lang="en-US" b="0" i="1" dirty="0" err="1" smtClean="0"/>
                        <a:t>sylvestris</a:t>
                      </a:r>
                      <a:r>
                        <a:rPr lang="ru-RU" b="0" baseline="0" dirty="0" smtClean="0"/>
                        <a:t>)</a:t>
                      </a:r>
                      <a:endParaRPr lang="ru-RU" b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n-lt"/>
              </a:rPr>
              <a:t>Порядок Розоцветные (</a:t>
            </a:r>
            <a:r>
              <a:rPr lang="en-US" sz="3200" i="1" dirty="0" smtClean="0">
                <a:latin typeface="+mn-lt"/>
              </a:rPr>
              <a:t>Rosales</a:t>
            </a:r>
            <a:r>
              <a:rPr lang="ru-RU" sz="3200" dirty="0" smtClean="0">
                <a:latin typeface="+mn-lt"/>
              </a:rPr>
              <a:t>)</a:t>
            </a:r>
            <a:br>
              <a:rPr lang="ru-RU" sz="3200" dirty="0" smtClean="0">
                <a:latin typeface="+mn-lt"/>
              </a:rPr>
            </a:br>
            <a:r>
              <a:rPr lang="ru-RU" sz="3200" dirty="0" smtClean="0">
                <a:latin typeface="+mn-lt"/>
              </a:rPr>
              <a:t> Семейство Шиповниковые (</a:t>
            </a:r>
            <a:r>
              <a:rPr lang="en-US" sz="3200" i="1" dirty="0" err="1" smtClean="0">
                <a:latin typeface="+mn-lt"/>
              </a:rPr>
              <a:t>Rosaceae</a:t>
            </a:r>
            <a:r>
              <a:rPr lang="ru-RU" sz="3200" dirty="0" smtClean="0">
                <a:latin typeface="+mn-lt"/>
              </a:rPr>
              <a:t>)</a:t>
            </a:r>
            <a:endParaRPr lang="ru-RU" sz="3200" dirty="0">
              <a:latin typeface="+mn-lt"/>
            </a:endParaRPr>
          </a:p>
        </p:txBody>
      </p:sp>
      <p:pic>
        <p:nvPicPr>
          <p:cNvPr id="20490" name="Picture 10" descr="http://www.plantarium.ru/dat/plants/3/301/175301_940adf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988840"/>
            <a:ext cx="1618169" cy="2160000"/>
          </a:xfrm>
          <a:prstGeom prst="rect">
            <a:avLst/>
          </a:prstGeom>
          <a:noFill/>
        </p:spPr>
      </p:pic>
      <p:pic>
        <p:nvPicPr>
          <p:cNvPr id="20492" name="Picture 12" descr="http://www.plantarium.ru/dat/plants/9/994/2994_c6246beb.jpg"/>
          <p:cNvPicPr>
            <a:picLocks noChangeAspect="1" noChangeArrowheads="1"/>
          </p:cNvPicPr>
          <p:nvPr/>
        </p:nvPicPr>
        <p:blipFill>
          <a:blip r:embed="rId3" cstate="print"/>
          <a:srcRect r="5501"/>
          <a:stretch>
            <a:fillRect/>
          </a:stretch>
        </p:blipFill>
        <p:spPr bwMode="auto">
          <a:xfrm>
            <a:off x="467544" y="1988840"/>
            <a:ext cx="1944216" cy="2160000"/>
          </a:xfrm>
          <a:prstGeom prst="rect">
            <a:avLst/>
          </a:prstGeom>
          <a:noFill/>
        </p:spPr>
      </p:pic>
      <p:pic>
        <p:nvPicPr>
          <p:cNvPr id="20494" name="Picture 14" descr="http://www.plantarium.ru/dat/plants/7/754/81754_d04fbbea.jpg"/>
          <p:cNvPicPr>
            <a:picLocks noChangeAspect="1" noChangeArrowheads="1"/>
          </p:cNvPicPr>
          <p:nvPr/>
        </p:nvPicPr>
        <p:blipFill>
          <a:blip r:embed="rId4" cstate="print"/>
          <a:srcRect l="20160" t="33264" r="31457" b="15329"/>
          <a:stretch>
            <a:fillRect/>
          </a:stretch>
        </p:blipFill>
        <p:spPr bwMode="auto">
          <a:xfrm>
            <a:off x="4860032" y="1988840"/>
            <a:ext cx="2032941" cy="2160000"/>
          </a:xfrm>
          <a:prstGeom prst="rect">
            <a:avLst/>
          </a:prstGeom>
          <a:noFill/>
        </p:spPr>
      </p:pic>
      <p:pic>
        <p:nvPicPr>
          <p:cNvPr id="20496" name="Picture 16" descr="http://www.plantarium.ru/dat/plants/7/705/68705_a705fbaf.jpg"/>
          <p:cNvPicPr>
            <a:picLocks noChangeAspect="1" noChangeArrowheads="1"/>
          </p:cNvPicPr>
          <p:nvPr/>
        </p:nvPicPr>
        <p:blipFill>
          <a:blip r:embed="rId5" cstate="print"/>
          <a:srcRect l="64259" t="44351" r="10037" b="10289"/>
          <a:stretch>
            <a:fillRect/>
          </a:stretch>
        </p:blipFill>
        <p:spPr bwMode="auto">
          <a:xfrm>
            <a:off x="7092280" y="1988839"/>
            <a:ext cx="1632000" cy="2160000"/>
          </a:xfrm>
          <a:prstGeom prst="rect">
            <a:avLst/>
          </a:prstGeom>
          <a:noFill/>
        </p:spPr>
      </p:pic>
      <p:pic>
        <p:nvPicPr>
          <p:cNvPr id="20498" name="Picture 18" descr="http://www.plantarium.ru/dat/plants/4/475/176475_d8deef05.jpg"/>
          <p:cNvPicPr>
            <a:picLocks noChangeAspect="1" noChangeArrowheads="1"/>
          </p:cNvPicPr>
          <p:nvPr/>
        </p:nvPicPr>
        <p:blipFill>
          <a:blip r:embed="rId6" cstate="print"/>
          <a:srcRect l="10122" t="16800" r="21636" b="26401"/>
          <a:stretch>
            <a:fillRect/>
          </a:stretch>
        </p:blipFill>
        <p:spPr bwMode="auto">
          <a:xfrm>
            <a:off x="464718" y="4149080"/>
            <a:ext cx="1947042" cy="2160000"/>
          </a:xfrm>
          <a:prstGeom prst="rect">
            <a:avLst/>
          </a:prstGeom>
          <a:noFill/>
        </p:spPr>
      </p:pic>
      <p:pic>
        <p:nvPicPr>
          <p:cNvPr id="20502" name="Picture 22" descr="http://www.plantarium.ru/dat/plants/5/508/114508_e59018d8.jpg"/>
          <p:cNvPicPr>
            <a:picLocks noChangeAspect="1" noChangeArrowheads="1"/>
          </p:cNvPicPr>
          <p:nvPr/>
        </p:nvPicPr>
        <p:blipFill>
          <a:blip r:embed="rId7" cstate="print"/>
          <a:srcRect l="65977" t="36253" r="7220" b="15975"/>
          <a:stretch>
            <a:fillRect/>
          </a:stretch>
        </p:blipFill>
        <p:spPr bwMode="auto">
          <a:xfrm>
            <a:off x="2699792" y="4149080"/>
            <a:ext cx="1620000" cy="2160240"/>
          </a:xfrm>
          <a:prstGeom prst="rect">
            <a:avLst/>
          </a:prstGeom>
          <a:noFill/>
        </p:spPr>
      </p:pic>
      <p:pic>
        <p:nvPicPr>
          <p:cNvPr id="20504" name="Picture 24" descr="https://www.kuleuven-kulak.be/bioweb/photos/M/Malus%20sylvestris%20mitis_1881.jpg"/>
          <p:cNvPicPr>
            <a:picLocks noChangeAspect="1" noChangeArrowheads="1"/>
          </p:cNvPicPr>
          <p:nvPr/>
        </p:nvPicPr>
        <p:blipFill>
          <a:blip r:embed="rId8" cstate="print"/>
          <a:srcRect l="17325" t="7560" r="24163" b="8861"/>
          <a:stretch>
            <a:fillRect/>
          </a:stretch>
        </p:blipFill>
        <p:spPr bwMode="auto">
          <a:xfrm>
            <a:off x="4860032" y="4149200"/>
            <a:ext cx="2016224" cy="2160000"/>
          </a:xfrm>
          <a:prstGeom prst="rect">
            <a:avLst/>
          </a:prstGeom>
          <a:noFill/>
        </p:spPr>
      </p:pic>
      <p:pic>
        <p:nvPicPr>
          <p:cNvPr id="20506" name="Picture 26" descr="http://www.plantarium.ru/dat/plants/7/719/38719_69c46fb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20631" y="4185084"/>
            <a:ext cx="2043857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Бобовоцветные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Fabales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Бобовые (</a:t>
            </a:r>
            <a:r>
              <a:rPr lang="en-US" sz="3200" i="1" dirty="0" err="1" smtClean="0">
                <a:latin typeface="+mj-lt"/>
              </a:rPr>
              <a:t>Fabaceae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www.biolib.cz/IMG/GAL/11603.jpg"/>
          <p:cNvPicPr>
            <a:picLocks noChangeAspect="1" noChangeArrowheads="1"/>
          </p:cNvPicPr>
          <p:nvPr/>
        </p:nvPicPr>
        <p:blipFill>
          <a:blip r:embed="rId2" cstate="print"/>
          <a:srcRect l="31248" r="24401"/>
          <a:stretch>
            <a:fillRect/>
          </a:stretch>
        </p:blipFill>
        <p:spPr bwMode="auto">
          <a:xfrm>
            <a:off x="1331640" y="1629280"/>
            <a:ext cx="2879729" cy="4320000"/>
          </a:xfrm>
          <a:prstGeom prst="rect">
            <a:avLst/>
          </a:prstGeom>
          <a:noFill/>
        </p:spPr>
      </p:pic>
      <p:pic>
        <p:nvPicPr>
          <p:cNvPr id="21508" name="Picture 4" descr="http://pics.davesgarden.com/pics/2006/05/05/Farmerdill/632f8f.jpg"/>
          <p:cNvPicPr>
            <a:picLocks noChangeAspect="1" noChangeArrowheads="1"/>
          </p:cNvPicPr>
          <p:nvPr/>
        </p:nvPicPr>
        <p:blipFill>
          <a:blip r:embed="rId3" cstate="print"/>
          <a:srcRect l="21032" r="18878"/>
          <a:stretch>
            <a:fillRect/>
          </a:stretch>
        </p:blipFill>
        <p:spPr bwMode="auto">
          <a:xfrm>
            <a:off x="4932040" y="1628800"/>
            <a:ext cx="288032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505907" y="5949280"/>
            <a:ext cx="213218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Горох посевной</a:t>
            </a:r>
          </a:p>
          <a:p>
            <a:pPr algn="ctr"/>
            <a:r>
              <a:rPr lang="en-US" sz="2300" dirty="0" err="1" smtClean="0"/>
              <a:t>Pisum</a:t>
            </a:r>
            <a:r>
              <a:rPr lang="en-US" sz="2300" dirty="0" smtClean="0"/>
              <a:t> </a:t>
            </a:r>
            <a:r>
              <a:rPr lang="en-US" sz="2300" dirty="0" err="1" smtClean="0"/>
              <a:t>sativum</a:t>
            </a:r>
            <a:endParaRPr lang="en-US" sz="23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Непентовые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Nepenthales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</a:t>
            </a:r>
            <a:r>
              <a:rPr lang="ru-RU" sz="3200" dirty="0" err="1" smtClean="0">
                <a:latin typeface="+mj-lt"/>
              </a:rPr>
              <a:t>Непентовые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Nepenthaceae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panscarnivores.com/wp-content/uploads/wp-checkout/images/n-miranda-maxima-x-maxima-x-northiana--132325952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3240000" cy="4320000"/>
          </a:xfrm>
          <a:prstGeom prst="rect">
            <a:avLst/>
          </a:prstGeom>
          <a:noFill/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3240000" cy="43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296651" y="5941149"/>
            <a:ext cx="2550699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Непентес большой</a:t>
            </a:r>
          </a:p>
          <a:p>
            <a:pPr algn="ctr"/>
            <a:r>
              <a:rPr lang="en-US" sz="2300" dirty="0" smtClean="0"/>
              <a:t>Nepenthes maxima</a:t>
            </a:r>
            <a:endParaRPr lang="ru-RU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Миртоцветные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Myrtales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Дербенниковые (</a:t>
            </a:r>
            <a:r>
              <a:rPr lang="en-US" sz="3200" i="1" dirty="0" err="1" smtClean="0">
                <a:latin typeface="+mj-lt"/>
              </a:rPr>
              <a:t>Lythraceae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ttp://www.plantarium.ru/dat/plants/4/450/27450_340c17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1555" y="1628800"/>
            <a:ext cx="3040405" cy="4320000"/>
          </a:xfrm>
          <a:prstGeom prst="rect">
            <a:avLst/>
          </a:prstGeom>
          <a:noFill/>
        </p:spPr>
      </p:pic>
      <p:pic>
        <p:nvPicPr>
          <p:cNvPr id="24582" name="Picture 6" descr="http://www.plantarium.ru/dat/plants/7/701/30701_171b8c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2917770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987944" y="5941149"/>
            <a:ext cx="3168111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Дербенник </a:t>
            </a:r>
            <a:r>
              <a:rPr lang="ru-RU" sz="2300" dirty="0" err="1" smtClean="0"/>
              <a:t>иволистный</a:t>
            </a:r>
            <a:endParaRPr lang="ru-RU" sz="2300" dirty="0" smtClean="0"/>
          </a:p>
          <a:p>
            <a:pPr algn="ctr"/>
            <a:r>
              <a:rPr lang="en-US" sz="2300" i="1" dirty="0" err="1" smtClean="0"/>
              <a:t>Lythrum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salicaria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Миртоцветные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Myrtales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Гранатовые (</a:t>
            </a:r>
            <a:r>
              <a:rPr lang="en-US" sz="3200" i="1" dirty="0" err="1" smtClean="0">
                <a:latin typeface="+mj-lt"/>
              </a:rPr>
              <a:t>Punicaceae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pic>
        <p:nvPicPr>
          <p:cNvPr id="23554" name="Picture 2" descr="http://www.plantarium.ru/dat/plants/6/643/87643_a1d7d593.jpg"/>
          <p:cNvPicPr>
            <a:picLocks noChangeAspect="1" noChangeArrowheads="1"/>
          </p:cNvPicPr>
          <p:nvPr/>
        </p:nvPicPr>
        <p:blipFill>
          <a:blip r:embed="rId2" cstate="print"/>
          <a:srcRect l="27491" r="16841"/>
          <a:stretch>
            <a:fillRect/>
          </a:stretch>
        </p:blipFill>
        <p:spPr bwMode="auto">
          <a:xfrm>
            <a:off x="429401" y="1628800"/>
            <a:ext cx="3206495" cy="4320000"/>
          </a:xfrm>
          <a:prstGeom prst="rect">
            <a:avLst/>
          </a:prstGeom>
          <a:noFill/>
        </p:spPr>
      </p:pic>
      <p:pic>
        <p:nvPicPr>
          <p:cNvPr id="23556" name="Picture 4" descr="http://www.plantarium.ru/dat/plants/8/842/122842_8aee86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4000" y="2276872"/>
            <a:ext cx="5400000" cy="3267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080534" y="5941149"/>
            <a:ext cx="298293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Гранат обыкновенный</a:t>
            </a:r>
          </a:p>
          <a:p>
            <a:pPr algn="ctr"/>
            <a:r>
              <a:rPr lang="en-US" sz="2300" i="1" dirty="0" err="1" smtClean="0"/>
              <a:t>Punica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granatum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Миртоцветные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Myrtales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Миртовые (</a:t>
            </a:r>
            <a:r>
              <a:rPr lang="en-US" sz="3200" i="1" dirty="0" err="1" smtClean="0">
                <a:latin typeface="+mj-lt"/>
              </a:rPr>
              <a:t>Myrtaceae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pic>
        <p:nvPicPr>
          <p:cNvPr id="3074" name="Picture 2" descr="http://www.plantarium.ru/dat/plants/9/968/139968_b43c01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133216"/>
            <a:ext cx="3521880" cy="3240000"/>
          </a:xfrm>
          <a:prstGeom prst="rect">
            <a:avLst/>
          </a:prstGeom>
          <a:noFill/>
        </p:spPr>
      </p:pic>
      <p:pic>
        <p:nvPicPr>
          <p:cNvPr id="3076" name="Picture 4" descr="http://selectree.calpoly.edu/Photos/Eucalyptus_camaldulensis/images/fru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133216"/>
            <a:ext cx="4534351" cy="324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842039" y="5365085"/>
            <a:ext cx="345992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Эвкалипт </a:t>
            </a:r>
            <a:r>
              <a:rPr lang="ru-RU" sz="2300" dirty="0" err="1" smtClean="0"/>
              <a:t>камальдульский</a:t>
            </a:r>
            <a:endParaRPr lang="ru-RU" sz="2300" dirty="0" smtClean="0"/>
          </a:p>
          <a:p>
            <a:pPr algn="ctr"/>
            <a:r>
              <a:rPr lang="en-US" sz="2300" i="1" dirty="0" smtClean="0"/>
              <a:t>Eucalyptus </a:t>
            </a:r>
            <a:r>
              <a:rPr lang="en-US" sz="2300" i="1" dirty="0" err="1" smtClean="0"/>
              <a:t>camaldulensis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Миртоцветные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Myrtales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Кипрейные (</a:t>
            </a:r>
            <a:r>
              <a:rPr lang="en-US" sz="3200" i="1" dirty="0" err="1" smtClean="0">
                <a:latin typeface="+mj-lt"/>
              </a:rPr>
              <a:t>Onagraceae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pic>
        <p:nvPicPr>
          <p:cNvPr id="2052" name="Picture 4" descr="http://www.plantarium.ru/dat/plants/5/550/159550_6b8e6523.jpg"/>
          <p:cNvPicPr>
            <a:picLocks noChangeAspect="1" noChangeArrowheads="1"/>
          </p:cNvPicPr>
          <p:nvPr/>
        </p:nvPicPr>
        <p:blipFill>
          <a:blip r:embed="rId2" cstate="print"/>
          <a:srcRect l="26253" r="18741"/>
          <a:stretch>
            <a:fillRect/>
          </a:stretch>
        </p:blipFill>
        <p:spPr bwMode="auto">
          <a:xfrm>
            <a:off x="1043608" y="1628800"/>
            <a:ext cx="3168352" cy="4320000"/>
          </a:xfrm>
          <a:prstGeom prst="rect">
            <a:avLst/>
          </a:prstGeom>
          <a:noFill/>
        </p:spPr>
      </p:pic>
      <p:pic>
        <p:nvPicPr>
          <p:cNvPr id="2050" name="Picture 2" descr="http://www.plantarium.ru/dat/plants/8/800/164800_f462d27d.jpg"/>
          <p:cNvPicPr>
            <a:picLocks noChangeAspect="1" noChangeArrowheads="1"/>
          </p:cNvPicPr>
          <p:nvPr/>
        </p:nvPicPr>
        <p:blipFill>
          <a:blip r:embed="rId3" cstate="print"/>
          <a:srcRect l="31225" r="79"/>
          <a:stretch>
            <a:fillRect/>
          </a:stretch>
        </p:blipFill>
        <p:spPr bwMode="auto">
          <a:xfrm>
            <a:off x="4932040" y="1629280"/>
            <a:ext cx="3168352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40866" y="5941149"/>
            <a:ext cx="266226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Кипрей волосистый</a:t>
            </a:r>
          </a:p>
          <a:p>
            <a:pPr algn="ctr"/>
            <a:r>
              <a:rPr lang="en-US" sz="2300" i="1" dirty="0" err="1" smtClean="0"/>
              <a:t>Epilobium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hirsutum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Миртоцветные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Myrtales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</a:t>
            </a:r>
            <a:r>
              <a:rPr lang="ru-RU" sz="3200" dirty="0" err="1" smtClean="0">
                <a:latin typeface="+mj-lt"/>
              </a:rPr>
              <a:t>Рогульниковые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Trapaceae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pic>
        <p:nvPicPr>
          <p:cNvPr id="1026" name="Picture 2" descr="http://oldboy.icnet.ru/SITE_2103/MY_SITE/My_rast/Trapa_natans/BIG/Trapa_natans_9.jpg"/>
          <p:cNvPicPr>
            <a:picLocks noChangeAspect="1" noChangeArrowheads="1"/>
          </p:cNvPicPr>
          <p:nvPr/>
        </p:nvPicPr>
        <p:blipFill>
          <a:blip r:embed="rId2" cstate="print"/>
          <a:srcRect l="17491" r="41255"/>
          <a:stretch>
            <a:fillRect/>
          </a:stretch>
        </p:blipFill>
        <p:spPr bwMode="auto">
          <a:xfrm>
            <a:off x="6372200" y="1628800"/>
            <a:ext cx="2376264" cy="4320000"/>
          </a:xfrm>
          <a:prstGeom prst="rect">
            <a:avLst/>
          </a:prstGeom>
          <a:noFill/>
        </p:spPr>
      </p:pic>
      <p:pic>
        <p:nvPicPr>
          <p:cNvPr id="1028" name="Picture 4" descr="http://www.plantarium.ru/dat/plants/1/165/152165_e030b8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184" y="1628800"/>
            <a:ext cx="576000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071108" y="5949280"/>
            <a:ext cx="300178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Рогульник плавающий</a:t>
            </a:r>
          </a:p>
          <a:p>
            <a:pPr algn="ctr"/>
            <a:r>
              <a:rPr lang="en-US" sz="2300" i="1" dirty="0" err="1" smtClean="0"/>
              <a:t>Trapa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natans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Рутоцветные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Rutales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 Семейство Рутовые (</a:t>
            </a:r>
            <a:r>
              <a:rPr lang="en-US" sz="3200" i="1" dirty="0" err="1" smtClean="0"/>
              <a:t>Rutaceae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4" name="Picture 6" descr="http://www.postercheckout.com/PrintImagesNew/NIM/ARM131.jpg"/>
          <p:cNvPicPr>
            <a:picLocks noChangeAspect="1" noChangeArrowheads="1"/>
          </p:cNvPicPr>
          <p:nvPr/>
        </p:nvPicPr>
        <p:blipFill>
          <a:blip r:embed="rId2" cstate="print"/>
          <a:srcRect t="9072"/>
          <a:stretch>
            <a:fillRect/>
          </a:stretch>
        </p:blipFill>
        <p:spPr bwMode="auto">
          <a:xfrm>
            <a:off x="204634" y="1628800"/>
            <a:ext cx="3791302" cy="4320000"/>
          </a:xfrm>
          <a:prstGeom prst="rect">
            <a:avLst/>
          </a:prstGeom>
          <a:noFill/>
        </p:spPr>
      </p:pic>
      <p:pic>
        <p:nvPicPr>
          <p:cNvPr id="27656" name="Picture 8" descr="http://italia-ru.com/files/images/DSCN1579.big.JPG"/>
          <p:cNvPicPr>
            <a:picLocks noChangeAspect="1" noChangeArrowheads="1"/>
          </p:cNvPicPr>
          <p:nvPr/>
        </p:nvPicPr>
        <p:blipFill>
          <a:blip r:embed="rId3" cstate="print"/>
          <a:srcRect l="13716" r="1496"/>
          <a:stretch>
            <a:fillRect/>
          </a:stretch>
        </p:blipFill>
        <p:spPr bwMode="auto">
          <a:xfrm>
            <a:off x="4067944" y="1628800"/>
            <a:ext cx="4896544" cy="4320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284148" y="5941149"/>
            <a:ext cx="246413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Цитрус китайский</a:t>
            </a:r>
          </a:p>
          <a:p>
            <a:pPr algn="ctr"/>
            <a:r>
              <a:rPr lang="en-US" sz="2300" i="1" dirty="0" smtClean="0"/>
              <a:t>Citrus </a:t>
            </a:r>
            <a:r>
              <a:rPr lang="en-US" sz="2300" i="1" dirty="0" err="1" smtClean="0"/>
              <a:t>sinensis</a:t>
            </a:r>
            <a:endParaRPr lang="en-US" sz="2300" i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68137" y="5949280"/>
            <a:ext cx="266429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300" dirty="0" smtClean="0"/>
              <a:t>Померанцы</a:t>
            </a:r>
            <a:endParaRPr lang="ru-RU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Рутоцветные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Rutales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</a:t>
            </a:r>
            <a:r>
              <a:rPr lang="ru-RU" sz="3200" dirty="0" err="1" smtClean="0"/>
              <a:t>Селитрянковые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Nitrariaceae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8" name="Picture 6" descr="http://www.plantarium.ru/dat/plants/6/629/118629_031da7ee.jpg"/>
          <p:cNvPicPr>
            <a:picLocks noChangeAspect="1" noChangeArrowheads="1"/>
          </p:cNvPicPr>
          <p:nvPr/>
        </p:nvPicPr>
        <p:blipFill>
          <a:blip r:embed="rId2" cstate="print"/>
          <a:srcRect l="37300" r="10246"/>
          <a:stretch>
            <a:fillRect/>
          </a:stretch>
        </p:blipFill>
        <p:spPr bwMode="auto">
          <a:xfrm>
            <a:off x="4932040" y="1628800"/>
            <a:ext cx="3240360" cy="4320000"/>
          </a:xfrm>
          <a:prstGeom prst="rect">
            <a:avLst/>
          </a:prstGeom>
          <a:noFill/>
        </p:spPr>
      </p:pic>
      <p:pic>
        <p:nvPicPr>
          <p:cNvPr id="28680" name="Picture 8" descr="http://www.plantarium.ru/dat/plants/7/763/76763_c50c79c2.jpg"/>
          <p:cNvPicPr>
            <a:picLocks noChangeAspect="1" noChangeArrowheads="1"/>
          </p:cNvPicPr>
          <p:nvPr/>
        </p:nvPicPr>
        <p:blipFill>
          <a:blip r:embed="rId3" cstate="print"/>
          <a:srcRect r="49969"/>
          <a:stretch>
            <a:fillRect/>
          </a:stretch>
        </p:blipFill>
        <p:spPr bwMode="auto">
          <a:xfrm>
            <a:off x="971600" y="1629280"/>
            <a:ext cx="3240360" cy="4320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215475" y="5941149"/>
            <a:ext cx="2713050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Селитрянка </a:t>
            </a:r>
            <a:r>
              <a:rPr lang="ru-RU" sz="2300" dirty="0" err="1" smtClean="0"/>
              <a:t>Шобера</a:t>
            </a:r>
            <a:endParaRPr lang="ru-RU" sz="2300" dirty="0" smtClean="0"/>
          </a:p>
          <a:p>
            <a:pPr algn="ctr"/>
            <a:r>
              <a:rPr lang="en-US" sz="2300" i="1" dirty="0" err="1" smtClean="0"/>
              <a:t>Nitraria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schoberi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/>
              <a:t>Порядок </a:t>
            </a:r>
            <a:r>
              <a:rPr lang="ru-RU" sz="3200" dirty="0" err="1" smtClean="0"/>
              <a:t>Сапиндоцветные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Sapindales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 Семейство Кленовые (</a:t>
            </a:r>
            <a:r>
              <a:rPr lang="en-US" sz="3200" i="1" dirty="0" err="1" smtClean="0"/>
              <a:t>Aceraceae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700" name="Picture 4" descr="http://www.plantarium.ru/dat/plants/1/166/169166_44e6e5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9280"/>
            <a:ext cx="3240000" cy="4320000"/>
          </a:xfrm>
          <a:prstGeom prst="rect">
            <a:avLst/>
          </a:prstGeom>
          <a:noFill/>
        </p:spPr>
      </p:pic>
      <p:pic>
        <p:nvPicPr>
          <p:cNvPr id="29702" name="Picture 6" descr="http://www.plantarium.ru/dat/plants/4/412/176412_4cddc1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3242680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16679" y="5949280"/>
            <a:ext cx="211064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Клён татарский</a:t>
            </a:r>
          </a:p>
          <a:p>
            <a:pPr algn="ctr"/>
            <a:r>
              <a:rPr lang="en-US" sz="2300" i="1" dirty="0" smtClean="0"/>
              <a:t>Acer </a:t>
            </a:r>
            <a:r>
              <a:rPr lang="en-US" sz="2300" i="1" dirty="0" err="1" smtClean="0"/>
              <a:t>tataricum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Гераниецветные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Geraniales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Семейство Льновые (</a:t>
            </a:r>
            <a:r>
              <a:rPr lang="en-US" sz="3200" i="1" dirty="0" err="1" smtClean="0">
                <a:latin typeface="+mj-lt"/>
              </a:rPr>
              <a:t>Linaceae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://www.plantarium.ru/dat/plants/0/081/112081_a793f98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3240000" cy="4320000"/>
          </a:xfrm>
          <a:prstGeom prst="rect">
            <a:avLst/>
          </a:prstGeom>
          <a:noFill/>
        </p:spPr>
      </p:pic>
      <p:pic>
        <p:nvPicPr>
          <p:cNvPr id="30724" name="Picture 4" descr="http://www.plantarium.ru/dat/plants/1/187/25187_d5795df8.jpg"/>
          <p:cNvPicPr>
            <a:picLocks noChangeAspect="1" noChangeArrowheads="1"/>
          </p:cNvPicPr>
          <p:nvPr/>
        </p:nvPicPr>
        <p:blipFill>
          <a:blip r:embed="rId3" cstate="print"/>
          <a:srcRect l="11333" r="3672"/>
          <a:stretch>
            <a:fillRect/>
          </a:stretch>
        </p:blipFill>
        <p:spPr bwMode="auto">
          <a:xfrm>
            <a:off x="4932040" y="1628800"/>
            <a:ext cx="324036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388406" y="5949280"/>
            <a:ext cx="237263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Лён австрийский</a:t>
            </a:r>
          </a:p>
          <a:p>
            <a:pPr algn="ctr"/>
            <a:r>
              <a:rPr lang="en-US" sz="2300" i="1" dirty="0" err="1" smtClean="0"/>
              <a:t>Linum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austriacum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Гераниецветные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Geraniales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Гераниевые (</a:t>
            </a:r>
            <a:r>
              <a:rPr lang="en-US" sz="3200" i="1" dirty="0" err="1" smtClean="0"/>
              <a:t>Geraniaceae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 descr="http://www.plantarium.ru/dat/plants/5/512/164512_47462659.jpg"/>
          <p:cNvPicPr>
            <a:picLocks noChangeAspect="1" noChangeArrowheads="1"/>
          </p:cNvPicPr>
          <p:nvPr/>
        </p:nvPicPr>
        <p:blipFill>
          <a:blip r:embed="rId2" cstate="print"/>
          <a:srcRect l="8820" t="7560" r="34481" b="42041"/>
          <a:stretch>
            <a:fillRect/>
          </a:stretch>
        </p:blipFill>
        <p:spPr bwMode="auto">
          <a:xfrm>
            <a:off x="971600" y="1628800"/>
            <a:ext cx="3240360" cy="4320480"/>
          </a:xfrm>
          <a:prstGeom prst="rect">
            <a:avLst/>
          </a:prstGeom>
          <a:noFill/>
        </p:spPr>
      </p:pic>
      <p:pic>
        <p:nvPicPr>
          <p:cNvPr id="31748" name="Picture 4" descr="http://molbiol.ru/forums/uploads/a001/b054/post-22374-1220459745.jpg"/>
          <p:cNvPicPr>
            <a:picLocks noChangeAspect="1" noChangeArrowheads="1"/>
          </p:cNvPicPr>
          <p:nvPr/>
        </p:nvPicPr>
        <p:blipFill>
          <a:blip r:embed="rId3" cstate="print"/>
          <a:srcRect l="29295" t="16380" r="28181" b="8021"/>
          <a:stretch>
            <a:fillRect/>
          </a:stretch>
        </p:blipFill>
        <p:spPr bwMode="auto">
          <a:xfrm>
            <a:off x="4932040" y="1628800"/>
            <a:ext cx="3240360" cy="432048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327076" y="5941149"/>
            <a:ext cx="2489849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Герань луговая</a:t>
            </a:r>
          </a:p>
          <a:p>
            <a:pPr algn="ctr"/>
            <a:r>
              <a:rPr lang="en-US" sz="2300" i="1" dirty="0" smtClean="0"/>
              <a:t>Geranium </a:t>
            </a:r>
            <a:r>
              <a:rPr lang="en-US" sz="2300" i="1" dirty="0" err="1" smtClean="0"/>
              <a:t>pratense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Порядок </a:t>
            </a:r>
            <a:r>
              <a:rPr lang="ru-RU" sz="3200" dirty="0" err="1" smtClean="0"/>
              <a:t>Гераниецветные</a:t>
            </a:r>
            <a:r>
              <a:rPr lang="ru-RU" sz="3200" dirty="0" smtClean="0"/>
              <a:t> (</a:t>
            </a:r>
            <a:r>
              <a:rPr lang="en-US" sz="3200" i="1" dirty="0" err="1" smtClean="0"/>
              <a:t>Geraniales</a:t>
            </a:r>
            <a:r>
              <a:rPr lang="ru-RU" sz="3200" dirty="0" smtClean="0"/>
              <a:t>)</a:t>
            </a:r>
            <a:br>
              <a:rPr lang="ru-RU" sz="3200" dirty="0" smtClean="0"/>
            </a:br>
            <a:r>
              <a:rPr lang="ru-RU" sz="3200" dirty="0" smtClean="0"/>
              <a:t>Семейство Бальзаминовые (</a:t>
            </a:r>
            <a:r>
              <a:rPr lang="en-US" sz="3200" i="1" dirty="0" err="1" smtClean="0"/>
              <a:t>Balsaminaceae</a:t>
            </a:r>
            <a:r>
              <a:rPr lang="ru-RU" sz="3200" dirty="0" smtClean="0"/>
              <a:t>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http://www.plantarium.ru/dat/plants/6/662/173662_cf589254.jpg"/>
          <p:cNvPicPr>
            <a:picLocks noChangeAspect="1" noChangeArrowheads="1"/>
          </p:cNvPicPr>
          <p:nvPr/>
        </p:nvPicPr>
        <p:blipFill>
          <a:blip r:embed="rId2" cstate="print"/>
          <a:srcRect r="6656"/>
          <a:stretch>
            <a:fillRect/>
          </a:stretch>
        </p:blipFill>
        <p:spPr bwMode="auto">
          <a:xfrm>
            <a:off x="395536" y="1628800"/>
            <a:ext cx="4032448" cy="4320000"/>
          </a:xfrm>
          <a:prstGeom prst="rect">
            <a:avLst/>
          </a:prstGeom>
          <a:noFill/>
        </p:spPr>
      </p:pic>
      <p:pic>
        <p:nvPicPr>
          <p:cNvPr id="32772" name="Picture 4" descr="http://www.plantarium.ru/dat/plants/5/557/23557_ae063e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628800"/>
            <a:ext cx="4075607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826266" y="5941149"/>
            <a:ext cx="3491469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Недотрога </a:t>
            </a:r>
            <a:r>
              <a:rPr lang="ru-RU" sz="2300" dirty="0" err="1" smtClean="0"/>
              <a:t>желёзконосная</a:t>
            </a:r>
            <a:endParaRPr lang="ru-RU" sz="2300" dirty="0" smtClean="0"/>
          </a:p>
          <a:p>
            <a:pPr algn="ctr"/>
            <a:r>
              <a:rPr lang="en-US" sz="2300" i="1" dirty="0" smtClean="0"/>
              <a:t>Impatiens </a:t>
            </a:r>
            <a:r>
              <a:rPr lang="en-US" sz="2300" i="1" dirty="0" err="1" smtClean="0"/>
              <a:t>glandulifera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Истодоцветные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Polygalales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</a:t>
            </a:r>
            <a:r>
              <a:rPr lang="ru-RU" sz="3200" dirty="0" err="1" smtClean="0">
                <a:latin typeface="+mj-lt"/>
              </a:rPr>
              <a:t>Истодовые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Polygalaceae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://www.plantarium.ru/dat/plants/7/776/153776_d6c09d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28800"/>
            <a:ext cx="2770560" cy="4320000"/>
          </a:xfrm>
          <a:prstGeom prst="rect">
            <a:avLst/>
          </a:prstGeom>
          <a:noFill/>
        </p:spPr>
      </p:pic>
      <p:pic>
        <p:nvPicPr>
          <p:cNvPr id="33796" name="Picture 4" descr="http://www.plantarium.ru/dat/plants/2/258/140258_0193836d.jpg"/>
          <p:cNvPicPr>
            <a:picLocks noChangeAspect="1" noChangeArrowheads="1"/>
          </p:cNvPicPr>
          <p:nvPr/>
        </p:nvPicPr>
        <p:blipFill>
          <a:blip r:embed="rId3" cstate="print"/>
          <a:srcRect l="6482" r="51381"/>
          <a:stretch>
            <a:fillRect/>
          </a:stretch>
        </p:blipFill>
        <p:spPr bwMode="auto">
          <a:xfrm>
            <a:off x="4932040" y="1628800"/>
            <a:ext cx="2808312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491880" y="5941149"/>
            <a:ext cx="2113720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Истод большой</a:t>
            </a:r>
          </a:p>
          <a:p>
            <a:pPr algn="ctr"/>
            <a:r>
              <a:rPr lang="en-US" sz="2300" i="1" dirty="0" smtClean="0"/>
              <a:t>Polygala major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Кизилоцветные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Cornales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Кизиловые (</a:t>
            </a:r>
            <a:r>
              <a:rPr lang="en-US" sz="3200" i="1" dirty="0" err="1" smtClean="0">
                <a:latin typeface="+mj-lt"/>
              </a:rPr>
              <a:t>Cornaceae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4820" name="Picture 4" descr="http://plants.makeitgreen.ca/Content/Images/Photos/F440-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3881" y="1629280"/>
            <a:ext cx="6496239" cy="4320000"/>
          </a:xfrm>
          <a:prstGeom prst="rect">
            <a:avLst/>
          </a:prstGeom>
          <a:noFill/>
        </p:spPr>
      </p:pic>
      <p:pic>
        <p:nvPicPr>
          <p:cNvPr id="34822" name="Picture 6" descr="http://www.plantarium.ru/dat/plants/0/054/50054_0f3c4eed.jpg"/>
          <p:cNvPicPr>
            <a:picLocks noChangeAspect="1" noChangeArrowheads="1"/>
          </p:cNvPicPr>
          <p:nvPr/>
        </p:nvPicPr>
        <p:blipFill>
          <a:blip r:embed="rId3" cstate="print"/>
          <a:srcRect l="21000" t="27216" r="4694"/>
          <a:stretch>
            <a:fillRect/>
          </a:stretch>
        </p:blipFill>
        <p:spPr bwMode="auto">
          <a:xfrm>
            <a:off x="467544" y="1628800"/>
            <a:ext cx="2160000" cy="2260416"/>
          </a:xfrm>
          <a:prstGeom prst="rect">
            <a:avLst/>
          </a:prstGeom>
          <a:noFill/>
        </p:spPr>
      </p:pic>
      <p:pic>
        <p:nvPicPr>
          <p:cNvPr id="34824" name="Picture 8" descr="http://www.od-flowers.com/UserFiles/file/kizil.jpg"/>
          <p:cNvPicPr>
            <a:picLocks noChangeAspect="1" noChangeArrowheads="1"/>
          </p:cNvPicPr>
          <p:nvPr/>
        </p:nvPicPr>
        <p:blipFill>
          <a:blip r:embed="rId4" cstate="print"/>
          <a:srcRect l="20264" t="2312" r="32974" b="26020"/>
          <a:stretch>
            <a:fillRect/>
          </a:stretch>
        </p:blipFill>
        <p:spPr bwMode="auto">
          <a:xfrm>
            <a:off x="6516216" y="3861048"/>
            <a:ext cx="2160240" cy="223224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518378" y="5941149"/>
            <a:ext cx="2107245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Кизил мужской</a:t>
            </a:r>
          </a:p>
          <a:p>
            <a:pPr algn="ctr"/>
            <a:r>
              <a:rPr lang="en-US" sz="2300" i="1" dirty="0" err="1" smtClean="0"/>
              <a:t>Cornus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mas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Аралиецветные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Araliales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Сельдерейные (</a:t>
            </a:r>
            <a:r>
              <a:rPr lang="en-US" sz="3200" i="1" dirty="0" err="1" smtClean="0">
                <a:latin typeface="+mj-lt"/>
              </a:rPr>
              <a:t>Apiaceae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http://www.plantarium.ru/dat/plants/1/162/174162_cb769370.jpg"/>
          <p:cNvPicPr>
            <a:picLocks noChangeAspect="1" noChangeArrowheads="1"/>
          </p:cNvPicPr>
          <p:nvPr/>
        </p:nvPicPr>
        <p:blipFill>
          <a:blip r:embed="rId2" cstate="print"/>
          <a:srcRect l="8751" r="11240"/>
          <a:stretch>
            <a:fillRect/>
          </a:stretch>
        </p:blipFill>
        <p:spPr bwMode="auto">
          <a:xfrm>
            <a:off x="467544" y="1628800"/>
            <a:ext cx="4608512" cy="4320000"/>
          </a:xfrm>
          <a:prstGeom prst="rect">
            <a:avLst/>
          </a:prstGeom>
          <a:noFill/>
        </p:spPr>
      </p:pic>
      <p:pic>
        <p:nvPicPr>
          <p:cNvPr id="35846" name="Picture 6" descr="http://www.korseby.net/outer/flora/rosopsida/apiaceae/silaum_silaus_fruechte.jpeg"/>
          <p:cNvPicPr>
            <a:picLocks noChangeAspect="1" noChangeArrowheads="1"/>
          </p:cNvPicPr>
          <p:nvPr/>
        </p:nvPicPr>
        <p:blipFill>
          <a:blip r:embed="rId3" cstate="print"/>
          <a:srcRect l="43755" r="4989"/>
          <a:stretch>
            <a:fillRect/>
          </a:stretch>
        </p:blipFill>
        <p:spPr bwMode="auto">
          <a:xfrm>
            <a:off x="5652120" y="1628800"/>
            <a:ext cx="2952328" cy="4320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765736" y="5941149"/>
            <a:ext cx="3612527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Морковник обыкновенный</a:t>
            </a:r>
          </a:p>
          <a:p>
            <a:pPr algn="ctr"/>
            <a:r>
              <a:rPr lang="en-US" sz="2300" i="1" dirty="0" err="1" smtClean="0"/>
              <a:t>Silaum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silaus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Бересклетоцветные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Celastrales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Бересклетовые (</a:t>
            </a:r>
            <a:r>
              <a:rPr lang="en-US" sz="3200" i="1" dirty="0" err="1" smtClean="0">
                <a:latin typeface="+mj-lt"/>
              </a:rPr>
              <a:t>Celastraceae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6866" name="Picture 2" descr="http://www.plantarium.ru/dat/plants/2/230/144230_885afa4b.jpg"/>
          <p:cNvPicPr>
            <a:picLocks noChangeAspect="1" noChangeArrowheads="1"/>
          </p:cNvPicPr>
          <p:nvPr/>
        </p:nvPicPr>
        <p:blipFill>
          <a:blip r:embed="rId2" cstate="print"/>
          <a:srcRect l="13335" r="9990"/>
          <a:stretch>
            <a:fillRect/>
          </a:stretch>
        </p:blipFill>
        <p:spPr bwMode="auto">
          <a:xfrm>
            <a:off x="899592" y="1628800"/>
            <a:ext cx="3312368" cy="4320000"/>
          </a:xfrm>
          <a:prstGeom prst="rect">
            <a:avLst/>
          </a:prstGeom>
          <a:noFill/>
        </p:spPr>
      </p:pic>
      <p:pic>
        <p:nvPicPr>
          <p:cNvPr id="36868" name="Picture 4" descr="http://www.plantarium.ru/dat/plants/2/232/153232_56a134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9280"/>
            <a:ext cx="3302400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900196" y="5941149"/>
            <a:ext cx="3343609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Бересклет бородавчатый</a:t>
            </a:r>
          </a:p>
          <a:p>
            <a:pPr algn="ctr"/>
            <a:r>
              <a:rPr lang="en-US" sz="2300" i="1" dirty="0" smtClean="0"/>
              <a:t>Euonymus </a:t>
            </a:r>
            <a:r>
              <a:rPr lang="en-US" sz="2300" i="1" dirty="0" err="1" smtClean="0"/>
              <a:t>verrucosa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Крушиноцветные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Rhamnales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Семейство </a:t>
            </a:r>
            <a:r>
              <a:rPr lang="ru-RU" sz="3200" dirty="0" err="1" smtClean="0">
                <a:latin typeface="+mj-lt"/>
              </a:rPr>
              <a:t>Жёстеровые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Rhamnaceae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8" name="Picture 6" descr="http://www.plantarium.ru/dat/plants/5/577/145577_e0ce017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5468354" cy="4320000"/>
          </a:xfrm>
          <a:prstGeom prst="rect">
            <a:avLst/>
          </a:prstGeom>
          <a:noFill/>
        </p:spPr>
      </p:pic>
      <p:pic>
        <p:nvPicPr>
          <p:cNvPr id="38920" name="Picture 8" descr="http://www.plantarium.ru/dat/plants/6/667/153667_675decbb.jpg"/>
          <p:cNvPicPr>
            <a:picLocks noChangeAspect="1" noChangeArrowheads="1"/>
          </p:cNvPicPr>
          <p:nvPr/>
        </p:nvPicPr>
        <p:blipFill>
          <a:blip r:embed="rId3" cstate="print"/>
          <a:srcRect l="37505" r="8740"/>
          <a:stretch>
            <a:fillRect/>
          </a:stretch>
        </p:blipFill>
        <p:spPr bwMode="auto">
          <a:xfrm>
            <a:off x="5796136" y="1628800"/>
            <a:ext cx="3096344" cy="4320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077456" y="5941149"/>
            <a:ext cx="298908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Крушина </a:t>
            </a:r>
            <a:r>
              <a:rPr lang="ru-RU" sz="2300" dirty="0" err="1" smtClean="0"/>
              <a:t>ольховидная</a:t>
            </a:r>
            <a:endParaRPr lang="ru-RU" sz="2300" dirty="0" smtClean="0"/>
          </a:p>
          <a:p>
            <a:pPr algn="ctr"/>
            <a:r>
              <a:rPr lang="en-US" sz="2300" i="1" dirty="0" err="1" smtClean="0"/>
              <a:t>Frangula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alnus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3200" dirty="0" smtClean="0">
                <a:latin typeface="+mj-lt"/>
              </a:rPr>
              <a:t>Порядок </a:t>
            </a:r>
            <a:r>
              <a:rPr lang="ru-RU" sz="3200" dirty="0" err="1" smtClean="0">
                <a:latin typeface="+mj-lt"/>
              </a:rPr>
              <a:t>Лохоцветные</a:t>
            </a:r>
            <a:r>
              <a:rPr lang="ru-RU" sz="3200" dirty="0" smtClean="0">
                <a:latin typeface="+mj-lt"/>
              </a:rPr>
              <a:t> (</a:t>
            </a:r>
            <a:r>
              <a:rPr lang="en-US" sz="3200" i="1" dirty="0" err="1" smtClean="0">
                <a:latin typeface="+mj-lt"/>
              </a:rPr>
              <a:t>Elaeagnales</a:t>
            </a:r>
            <a:r>
              <a:rPr lang="ru-RU" sz="3200" dirty="0" smtClean="0">
                <a:latin typeface="+mj-lt"/>
              </a:rPr>
              <a:t>)</a:t>
            </a:r>
            <a:br>
              <a:rPr lang="ru-RU" sz="3200" dirty="0" smtClean="0">
                <a:latin typeface="+mj-lt"/>
              </a:rPr>
            </a:br>
            <a:r>
              <a:rPr lang="ru-RU" sz="3200" dirty="0" smtClean="0">
                <a:latin typeface="+mj-lt"/>
              </a:rPr>
              <a:t> Семейство Лоховые (</a:t>
            </a:r>
            <a:r>
              <a:rPr lang="en-US" sz="3200" i="1" dirty="0" err="1" smtClean="0">
                <a:latin typeface="+mj-lt"/>
              </a:rPr>
              <a:t>Elaeagnaceae</a:t>
            </a:r>
            <a:r>
              <a:rPr lang="ru-RU" sz="3200" dirty="0" smtClean="0">
                <a:latin typeface="+mj-lt"/>
              </a:rPr>
              <a:t>)</a:t>
            </a:r>
            <a:endParaRPr lang="ru-RU" sz="3200" dirty="0">
              <a:latin typeface="+mj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http://www.plantarium.ru/dat/plants/5/583/19583_0b97a7a5.jpg"/>
          <p:cNvPicPr>
            <a:picLocks noChangeAspect="1" noChangeArrowheads="1"/>
          </p:cNvPicPr>
          <p:nvPr/>
        </p:nvPicPr>
        <p:blipFill>
          <a:blip r:embed="rId2" cstate="print"/>
          <a:srcRect l="18752" r="24992"/>
          <a:stretch>
            <a:fillRect/>
          </a:stretch>
        </p:blipFill>
        <p:spPr bwMode="auto">
          <a:xfrm>
            <a:off x="971600" y="1628800"/>
            <a:ext cx="3240360" cy="4320000"/>
          </a:xfrm>
          <a:prstGeom prst="rect">
            <a:avLst/>
          </a:prstGeom>
          <a:noFill/>
        </p:spPr>
      </p:pic>
      <p:pic>
        <p:nvPicPr>
          <p:cNvPr id="37892" name="Picture 4" descr="http://s002.radikal.ru/i199/1009/c6/575a274f15eb.jpg"/>
          <p:cNvPicPr>
            <a:picLocks noChangeAspect="1" noChangeArrowheads="1"/>
          </p:cNvPicPr>
          <p:nvPr/>
        </p:nvPicPr>
        <p:blipFill>
          <a:blip r:embed="rId3" cstate="print"/>
          <a:srcRect l="12034" r="29117"/>
          <a:stretch>
            <a:fillRect/>
          </a:stretch>
        </p:blipFill>
        <p:spPr bwMode="auto">
          <a:xfrm>
            <a:off x="4932040" y="1628800"/>
            <a:ext cx="3347864" cy="4320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89501" y="5941149"/>
            <a:ext cx="2564998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dirty="0" smtClean="0"/>
              <a:t>Лох серебристый</a:t>
            </a:r>
          </a:p>
          <a:p>
            <a:pPr algn="ctr"/>
            <a:r>
              <a:rPr lang="en-US" sz="2300" i="1" dirty="0" err="1" smtClean="0"/>
              <a:t>Elaeagnus</a:t>
            </a:r>
            <a:r>
              <a:rPr lang="en-US" sz="2300" i="1" dirty="0" smtClean="0"/>
              <a:t> </a:t>
            </a:r>
            <a:r>
              <a:rPr lang="en-US" sz="2300" i="1" dirty="0" err="1" smtClean="0"/>
              <a:t>argentea</a:t>
            </a:r>
            <a:endParaRPr lang="en-US" sz="23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508</Words>
  <Application>Microsoft Office PowerPoint</Application>
  <PresentationFormat>Экран (4:3)</PresentationFormat>
  <Paragraphs>95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Calibri</vt:lpstr>
      <vt:lpstr>Courier New</vt:lpstr>
      <vt:lpstr>Тема Office</vt:lpstr>
      <vt:lpstr>Систематика подкласса Розиды (Rosidae)</vt:lpstr>
      <vt:lpstr>Родственные связи подклассов двудольных и однодольных растений</vt:lpstr>
      <vt:lpstr>Систематика подкласса Розиды (Rosidae)</vt:lpstr>
      <vt:lpstr>Порядок Камнеломкоцветные (Saxifragales)  Семейство Камнеломковые (Saxifragaceae)</vt:lpstr>
      <vt:lpstr>Порядок Камнеломкоцветные (Saxifragales)  Семейство Толстянковые (Crassulaceae)</vt:lpstr>
      <vt:lpstr>Порядок Камнеломкоцветные (Saxifragales)  Семейство Крыжовниковые (Grossulariaceae)</vt:lpstr>
      <vt:lpstr>Порядок Камнеломкоцветные (Saxifragales)  Семейство Росянковые (Droseraceae)</vt:lpstr>
      <vt:lpstr>Порядок Розоцветные (Rosales)  Семейство Шиповниковые (Rosaceae)</vt:lpstr>
      <vt:lpstr>Порядок Бобовоцветные (Fabales)  Семейство Бобовые (Fabaceae)</vt:lpstr>
      <vt:lpstr>Порядок Непентовые (Nepenthales)  Семейство Непентовые (Nepenthaceae)</vt:lpstr>
      <vt:lpstr>Порядок Миртоцветные (Myrtales)  Семейство Дербенниковые (Lythraceae)</vt:lpstr>
      <vt:lpstr>Порядок Миртоцветные (Myrtales)  Семейство Гранатовые (Punicaceae)</vt:lpstr>
      <vt:lpstr>Порядок Миртоцветные (Myrtales)  Семейство Миртовые (Myrtaceae)</vt:lpstr>
      <vt:lpstr>Порядок Миртоцветные (Myrtales)  Семейство Кипрейные (Onagraceae)</vt:lpstr>
      <vt:lpstr>Порядок Миртоцветные (Myrtales)  Семейство Рогульниковые (Trapaceae)</vt:lpstr>
      <vt:lpstr>Порядок Рутоцветные (Rutales)  Семейство Рутовые (Rutaceae)</vt:lpstr>
      <vt:lpstr>Порядок Рутоцветные (Rutales) Семейство Селитрянковые (Nitrariaceae)</vt:lpstr>
      <vt:lpstr>Порядок Сапиндоцветные (Sapindales)  Семейство Кленовые (Aceraceae)</vt:lpstr>
      <vt:lpstr>Порядок Гераниецветные (Geraniales) Семейство Льновые (Linaceae)</vt:lpstr>
      <vt:lpstr>Порядок Гераниецветные (Geraniales) Семейство Гераниевые (Geraniaceae)</vt:lpstr>
      <vt:lpstr>Порядок Гераниецветные (Geraniales) Семейство Бальзаминовые (Balsaminaceae)</vt:lpstr>
      <vt:lpstr>Порядок Истодоцветные (Polygalales)  Семейство Истодовые (Polygalaceae)</vt:lpstr>
      <vt:lpstr>Порядок Кизилоцветные (Cornales)  Семейство Кизиловые (Cornaceae)</vt:lpstr>
      <vt:lpstr>Порядок Аралиецветные (Araliales)  Семейство Сельдерейные (Apiaceae)</vt:lpstr>
      <vt:lpstr>Порядок Бересклетоцветные (Celastrales)  Семейство Бересклетовые (Celastraceae)</vt:lpstr>
      <vt:lpstr>Порядок Крушиноцветные (Rhamnales) Семейство Жёстеровые (Rhamnaceae)</vt:lpstr>
      <vt:lpstr>Порядок Лохоцветные (Elaeagnales)  Семейство Лоховые (Elaeagnaceae)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Систематика подкласса Розиды (Rosidae)</dc:title>
  <cp:lastModifiedBy>Гербарий 2</cp:lastModifiedBy>
  <cp:revision>64</cp:revision>
  <dcterms:modified xsi:type="dcterms:W3CDTF">2020-04-09T22:08:03Z</dcterms:modified>
</cp:coreProperties>
</file>