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500" dirty="0" smtClean="0"/>
              <a:t>Систематика подкласса </a:t>
            </a:r>
            <a:r>
              <a:rPr lang="ru-RU" sz="4500" dirty="0" err="1" smtClean="0"/>
              <a:t>Кариофиллиды</a:t>
            </a:r>
            <a:r>
              <a:rPr lang="ru-RU" sz="4500" dirty="0" smtClean="0"/>
              <a:t/>
            </a:r>
            <a:br>
              <a:rPr lang="ru-RU" sz="4500" dirty="0" smtClean="0"/>
            </a:br>
            <a:r>
              <a:rPr lang="ru-RU" sz="4500" dirty="0" smtClean="0"/>
              <a:t>(</a:t>
            </a:r>
            <a:r>
              <a:rPr lang="de-DE" sz="4500" i="1" dirty="0" err="1" smtClean="0"/>
              <a:t>Caryophyllida</a:t>
            </a:r>
            <a:r>
              <a:rPr lang="en-US" sz="4500" dirty="0" smtClean="0"/>
              <a:t>)</a:t>
            </a:r>
            <a:endParaRPr lang="ru-RU" sz="45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Систематика подкласса </a:t>
            </a:r>
            <a:r>
              <a:rPr lang="ru-RU" sz="3200" dirty="0" err="1" smtClean="0"/>
              <a:t>Кариофиллиды</a:t>
            </a:r>
            <a:r>
              <a:rPr lang="ru-RU" sz="3200" dirty="0" smtClean="0"/>
              <a:t> (</a:t>
            </a:r>
            <a:r>
              <a:rPr lang="de-DE" sz="3200" i="1" dirty="0" err="1" smtClean="0"/>
              <a:t>Caryophyllida</a:t>
            </a:r>
            <a:r>
              <a:rPr lang="en-US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700" dirty="0" smtClean="0"/>
              <a:t>Царство – Растения (</a:t>
            </a:r>
            <a:r>
              <a:rPr lang="la-Latn" sz="2700" i="1" dirty="0" smtClean="0"/>
              <a:t>Plantae</a:t>
            </a:r>
            <a:r>
              <a:rPr lang="ru-RU" sz="2700" dirty="0" smtClean="0"/>
              <a:t>)</a:t>
            </a:r>
          </a:p>
          <a:p>
            <a:r>
              <a:rPr lang="ru-RU" sz="2700" dirty="0" err="1" smtClean="0"/>
              <a:t>Подцарство</a:t>
            </a:r>
            <a:r>
              <a:rPr lang="ru-RU" sz="2700" dirty="0" smtClean="0"/>
              <a:t> – Высшие растения (</a:t>
            </a:r>
            <a:r>
              <a:rPr lang="la-Latn" sz="2700" i="1" dirty="0" smtClean="0"/>
              <a:t>Streptophyta</a:t>
            </a:r>
            <a:r>
              <a:rPr lang="ru-RU" sz="2700" dirty="0" smtClean="0"/>
              <a:t>)</a:t>
            </a:r>
          </a:p>
          <a:p>
            <a:r>
              <a:rPr lang="ru-RU" sz="2700" dirty="0" smtClean="0"/>
              <a:t>Отдел - Цветковые (</a:t>
            </a:r>
            <a:r>
              <a:rPr lang="en-US" sz="2700" i="1" dirty="0" err="1" smtClean="0"/>
              <a:t>Angiospermae</a:t>
            </a:r>
            <a:r>
              <a:rPr lang="en-US" sz="2700" i="1" dirty="0" smtClean="0"/>
              <a:t> </a:t>
            </a:r>
            <a:r>
              <a:rPr lang="ru-RU" sz="2700" i="1" dirty="0" smtClean="0"/>
              <a:t>/</a:t>
            </a:r>
            <a:r>
              <a:rPr lang="en-US" sz="2700" dirty="0" smtClean="0"/>
              <a:t> </a:t>
            </a:r>
            <a:r>
              <a:rPr lang="en-US" sz="2700" i="1" dirty="0" err="1" smtClean="0"/>
              <a:t>Magnoliophyta</a:t>
            </a:r>
            <a:r>
              <a:rPr lang="ru-RU" sz="2700" dirty="0" smtClean="0"/>
              <a:t>)</a:t>
            </a:r>
          </a:p>
          <a:p>
            <a:r>
              <a:rPr lang="ru-RU" sz="2700" dirty="0" smtClean="0"/>
              <a:t>Класс - </a:t>
            </a:r>
            <a:r>
              <a:rPr lang="ru-RU" sz="2700" dirty="0" err="1" smtClean="0"/>
              <a:t>Магнолиопсиды</a:t>
            </a:r>
            <a:r>
              <a:rPr lang="ru-RU" sz="2700" dirty="0" smtClean="0"/>
              <a:t> (</a:t>
            </a:r>
            <a:r>
              <a:rPr lang="en-US" sz="2700" i="1" dirty="0" err="1" smtClean="0"/>
              <a:t>Magnoliopsida</a:t>
            </a:r>
            <a:r>
              <a:rPr lang="ru-RU" sz="2700" dirty="0" smtClean="0"/>
              <a:t>)</a:t>
            </a:r>
          </a:p>
          <a:p>
            <a:r>
              <a:rPr lang="ru-RU" sz="2700" dirty="0" smtClean="0"/>
              <a:t>Подкласс – </a:t>
            </a:r>
            <a:r>
              <a:rPr lang="ru-RU" sz="2700" dirty="0" err="1" smtClean="0"/>
              <a:t>Кариофиллиды</a:t>
            </a:r>
            <a:r>
              <a:rPr lang="ru-RU" sz="2700" dirty="0" smtClean="0"/>
              <a:t> (</a:t>
            </a:r>
            <a:r>
              <a:rPr lang="de-DE" sz="2700" i="1" dirty="0" err="1" smtClean="0"/>
              <a:t>Caryophyllida</a:t>
            </a:r>
            <a:r>
              <a:rPr lang="en-US" sz="2700" dirty="0" smtClean="0"/>
              <a:t>)</a:t>
            </a:r>
            <a:endParaRPr lang="ru-RU" sz="2700" dirty="0" smtClean="0"/>
          </a:p>
          <a:p>
            <a:pPr lvl="1">
              <a:buFont typeface="Courier New" pitchFamily="49" charset="0"/>
              <a:buChar char="o"/>
            </a:pPr>
            <a:r>
              <a:rPr lang="ru-RU" sz="2300" dirty="0" smtClean="0"/>
              <a:t>Порядок – </a:t>
            </a:r>
            <a:r>
              <a:rPr lang="ru-RU" sz="2300" dirty="0" err="1" smtClean="0"/>
              <a:t>Гвоздикоцветные</a:t>
            </a:r>
            <a:r>
              <a:rPr lang="ru-RU" sz="2300" dirty="0" smtClean="0"/>
              <a:t> (</a:t>
            </a:r>
            <a:r>
              <a:rPr lang="de-DE" sz="2300" i="1" dirty="0" err="1" smtClean="0"/>
              <a:t>Caryophyllales</a:t>
            </a:r>
            <a:r>
              <a:rPr lang="ru-RU" sz="23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2300" dirty="0" smtClean="0"/>
              <a:t>Порядок – </a:t>
            </a:r>
            <a:r>
              <a:rPr lang="ru-RU" sz="2300" dirty="0" err="1" smtClean="0"/>
              <a:t>Гречихоцветные</a:t>
            </a:r>
            <a:r>
              <a:rPr lang="ru-RU" sz="2300" dirty="0" smtClean="0"/>
              <a:t> (</a:t>
            </a:r>
            <a:r>
              <a:rPr lang="de-DE" sz="2300" i="1" dirty="0" smtClean="0"/>
              <a:t>Polygonales</a:t>
            </a:r>
            <a:r>
              <a:rPr lang="ru-RU" sz="23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2300" dirty="0" smtClean="0"/>
              <a:t>Порядок – </a:t>
            </a:r>
            <a:r>
              <a:rPr lang="ru-RU" sz="2300" dirty="0" err="1" smtClean="0"/>
              <a:t>Свинчаткоцветные</a:t>
            </a:r>
            <a:r>
              <a:rPr lang="ru-RU" sz="2300" dirty="0" smtClean="0"/>
              <a:t> (</a:t>
            </a:r>
            <a:r>
              <a:rPr lang="de-DE" sz="2300" i="1" dirty="0" err="1" smtClean="0"/>
              <a:t>Plumbaginales</a:t>
            </a:r>
            <a:r>
              <a:rPr lang="ru-RU" sz="2300" dirty="0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Порядок </a:t>
            </a:r>
            <a:r>
              <a:rPr lang="ru-RU" sz="3200" dirty="0" err="1" smtClean="0"/>
              <a:t>Гвоздикоцветные</a:t>
            </a:r>
            <a:r>
              <a:rPr lang="ru-RU" sz="3200" dirty="0" smtClean="0"/>
              <a:t> (</a:t>
            </a:r>
            <a:r>
              <a:rPr lang="de-DE" sz="3200" i="1" dirty="0" err="1" smtClean="0"/>
              <a:t>Caryophyllales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err="1" smtClean="0"/>
              <a:t>Гвоздиковые</a:t>
            </a:r>
            <a:r>
              <a:rPr lang="ru-RU" sz="3200" dirty="0" smtClean="0"/>
              <a:t> (</a:t>
            </a:r>
            <a:r>
              <a:rPr lang="de-DE" sz="3200" i="1" dirty="0" err="1" smtClean="0"/>
              <a:t>Caryophyllaceae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://www.plantarium.ru/dat/plants/1/159/138159_c0f1914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628800"/>
            <a:ext cx="2880000" cy="4320000"/>
          </a:xfrm>
          <a:prstGeom prst="rect">
            <a:avLst/>
          </a:prstGeom>
          <a:noFill/>
        </p:spPr>
      </p:pic>
      <p:pic>
        <p:nvPicPr>
          <p:cNvPr id="1028" name="Picture 4" descr="http://www.plantarium.ru/dat/plants/4/480/73480_d8bfe5e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628800"/>
            <a:ext cx="2880320" cy="4320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827584" y="5949280"/>
            <a:ext cx="3490251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Гвоздика </a:t>
            </a:r>
            <a:r>
              <a:rPr lang="ru-RU" sz="2300" dirty="0" err="1" smtClean="0"/>
              <a:t>Андржейовского</a:t>
            </a:r>
            <a:endParaRPr lang="ru-RU" sz="2300" dirty="0" smtClean="0"/>
          </a:p>
          <a:p>
            <a:pPr algn="ctr"/>
            <a:r>
              <a:rPr lang="de-DE" sz="2300" i="1" dirty="0" err="1" smtClean="0"/>
              <a:t>Dianthus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andrzejowskianus</a:t>
            </a:r>
            <a:endParaRPr lang="de-DE" sz="2300" i="1" dirty="0" smtClean="0"/>
          </a:p>
        </p:txBody>
      </p:sp>
      <p:sp>
        <p:nvSpPr>
          <p:cNvPr id="8" name="Прямоугольник 7"/>
          <p:cNvSpPr/>
          <p:nvPr/>
        </p:nvSpPr>
        <p:spPr>
          <a:xfrm>
            <a:off x="5380810" y="5949280"/>
            <a:ext cx="2414828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Гвоздика луговая</a:t>
            </a:r>
          </a:p>
          <a:p>
            <a:pPr algn="ctr"/>
            <a:r>
              <a:rPr lang="de-DE" sz="2300" i="1" dirty="0" err="1" smtClean="0"/>
              <a:t>Dianthus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pratensis</a:t>
            </a:r>
            <a:endParaRPr lang="de-DE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Порядок </a:t>
            </a:r>
            <a:r>
              <a:rPr lang="ru-RU" sz="3200" dirty="0" err="1" smtClean="0"/>
              <a:t>Гвоздикоцветные</a:t>
            </a:r>
            <a:r>
              <a:rPr lang="ru-RU" sz="3200" dirty="0" smtClean="0"/>
              <a:t> (</a:t>
            </a:r>
            <a:r>
              <a:rPr lang="de-DE" sz="3200" i="1" dirty="0" err="1" smtClean="0"/>
              <a:t>Caryophyllales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err="1" smtClean="0"/>
              <a:t>Гвоздиковые</a:t>
            </a:r>
            <a:r>
              <a:rPr lang="ru-RU" sz="3200" dirty="0" smtClean="0"/>
              <a:t> (</a:t>
            </a:r>
            <a:r>
              <a:rPr lang="de-DE" sz="3200" i="1" dirty="0" err="1" smtClean="0"/>
              <a:t>Caryophyllaceae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pic>
        <p:nvPicPr>
          <p:cNvPr id="16386" name="Picture 2" descr="http://www.plantarium.ru/dat/plants/9/918/176918_7ba83f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628800"/>
            <a:ext cx="3240000" cy="4320000"/>
          </a:xfrm>
          <a:prstGeom prst="rect">
            <a:avLst/>
          </a:prstGeom>
          <a:noFill/>
        </p:spPr>
      </p:pic>
      <p:pic>
        <p:nvPicPr>
          <p:cNvPr id="16390" name="Picture 6" descr="http://www.plantarium.ru/dat/plants/3/365/20365_d7292c3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629280"/>
            <a:ext cx="3250800" cy="4320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247054" y="5949280"/>
            <a:ext cx="2649893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Смолёвка волжская</a:t>
            </a:r>
          </a:p>
          <a:p>
            <a:pPr algn="ctr"/>
            <a:r>
              <a:rPr lang="de-DE" sz="2300" i="1" dirty="0" smtClean="0"/>
              <a:t>Silene </a:t>
            </a:r>
            <a:r>
              <a:rPr lang="de-DE" sz="2300" i="1" dirty="0" err="1" smtClean="0"/>
              <a:t>wolgensis</a:t>
            </a:r>
            <a:endParaRPr lang="de-DE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Порядок </a:t>
            </a:r>
            <a:r>
              <a:rPr lang="ru-RU" sz="3200" dirty="0" err="1" smtClean="0"/>
              <a:t>Гвоздикоцветные</a:t>
            </a:r>
            <a:r>
              <a:rPr lang="ru-RU" sz="3200" dirty="0" smtClean="0"/>
              <a:t> (</a:t>
            </a:r>
            <a:r>
              <a:rPr lang="de-DE" sz="3200" i="1" dirty="0" err="1" smtClean="0"/>
              <a:t>Caryophyllales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err="1" smtClean="0"/>
              <a:t>Гвоздиковые</a:t>
            </a:r>
            <a:r>
              <a:rPr lang="ru-RU" sz="3200" dirty="0" smtClean="0"/>
              <a:t> (</a:t>
            </a:r>
            <a:r>
              <a:rPr lang="de-DE" sz="3200" i="1" dirty="0" err="1" smtClean="0"/>
              <a:t>Caryophyllaceae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pic>
        <p:nvPicPr>
          <p:cNvPr id="17410" name="Picture 2" descr="http://www.plantarium.ru/dat/plants/5/550/139550_f0f550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628800"/>
            <a:ext cx="3135086" cy="4320000"/>
          </a:xfrm>
          <a:prstGeom prst="rect">
            <a:avLst/>
          </a:prstGeom>
          <a:noFill/>
        </p:spPr>
      </p:pic>
      <p:pic>
        <p:nvPicPr>
          <p:cNvPr id="17412" name="Picture 4" descr="http://www.plantarium.ru/dat/plants/4/465/13465_0e10ec1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628800"/>
            <a:ext cx="3096344" cy="4320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331115" y="5949280"/>
            <a:ext cx="2481770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Дрёма белая</a:t>
            </a:r>
          </a:p>
          <a:p>
            <a:pPr algn="ctr"/>
            <a:r>
              <a:rPr lang="de-DE" sz="2300" i="1" dirty="0" err="1" smtClean="0"/>
              <a:t>Melandrium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album</a:t>
            </a:r>
            <a:endParaRPr lang="ru-RU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8" name="Picture 6" descr="http://www.plantarium.ru/dat/plants/6/669/142669_eab936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7371" y="1628800"/>
            <a:ext cx="2592288" cy="4320000"/>
          </a:xfrm>
          <a:prstGeom prst="rect">
            <a:avLst/>
          </a:prstGeom>
          <a:noFill/>
        </p:spPr>
      </p:pic>
      <p:pic>
        <p:nvPicPr>
          <p:cNvPr id="18440" name="Picture 8" descr="http://www.plantarium.ru/dat/plants/9/900/182900_ab455d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628800"/>
            <a:ext cx="2627784" cy="4320000"/>
          </a:xfrm>
          <a:prstGeom prst="rect">
            <a:avLst/>
          </a:prstGeom>
          <a:noFill/>
        </p:spPr>
      </p:pic>
      <p:pic>
        <p:nvPicPr>
          <p:cNvPr id="18442" name="Picture 10" descr="http://www.plantarium.ru/dat/plants/3/301/178301_2b92bc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9734" y="1628800"/>
            <a:ext cx="2604754" cy="4320000"/>
          </a:xfrm>
          <a:prstGeom prst="rect">
            <a:avLst/>
          </a:prstGeom>
          <a:noFill/>
        </p:spPr>
      </p:pic>
      <p:sp>
        <p:nvSpPr>
          <p:cNvPr id="10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Порядок </a:t>
            </a:r>
            <a:r>
              <a:rPr lang="ru-RU" sz="3200" dirty="0" err="1" smtClean="0"/>
              <a:t>Гвоздикоцветные</a:t>
            </a:r>
            <a:r>
              <a:rPr lang="ru-RU" sz="3200" dirty="0" smtClean="0"/>
              <a:t> (</a:t>
            </a:r>
            <a:r>
              <a:rPr lang="de-DE" sz="3200" i="1" dirty="0" err="1" smtClean="0"/>
              <a:t>Caryophyllales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err="1" smtClean="0"/>
              <a:t>Гвоздиковые</a:t>
            </a:r>
            <a:r>
              <a:rPr lang="ru-RU" sz="3200" dirty="0" smtClean="0"/>
              <a:t> (</a:t>
            </a:r>
            <a:r>
              <a:rPr lang="de-DE" sz="3200" i="1" dirty="0" err="1" smtClean="0"/>
              <a:t>Caryophyllaceae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115" y="5949280"/>
            <a:ext cx="2402645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Ясколка полевая</a:t>
            </a:r>
          </a:p>
          <a:p>
            <a:pPr algn="ctr"/>
            <a:r>
              <a:rPr lang="de-DE" sz="2300" i="1" dirty="0" err="1" smtClean="0"/>
              <a:t>Cerastium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arvense</a:t>
            </a:r>
            <a:endParaRPr lang="de-DE" sz="2300" i="1" dirty="0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2555776" y="5941149"/>
            <a:ext cx="3457870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Песчанка </a:t>
            </a:r>
            <a:r>
              <a:rPr lang="ru-RU" sz="2300" dirty="0" err="1" smtClean="0"/>
              <a:t>тимьянолистная</a:t>
            </a:r>
            <a:endParaRPr lang="ru-RU" sz="2300" dirty="0" smtClean="0"/>
          </a:p>
          <a:p>
            <a:pPr algn="ctr"/>
            <a:r>
              <a:rPr lang="de-DE" sz="2300" i="1" dirty="0" err="1" smtClean="0"/>
              <a:t>Arenaria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serpyllifolia</a:t>
            </a:r>
            <a:endParaRPr lang="de-DE" sz="2300" i="1" dirty="0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5910614" y="5949280"/>
            <a:ext cx="3233386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Звездчатка </a:t>
            </a:r>
            <a:r>
              <a:rPr lang="ru-RU" sz="2300" dirty="0" err="1" smtClean="0"/>
              <a:t>злаковидная</a:t>
            </a:r>
            <a:endParaRPr lang="ru-RU" sz="2300" dirty="0" smtClean="0"/>
          </a:p>
          <a:p>
            <a:pPr algn="ctr"/>
            <a:r>
              <a:rPr lang="de-DE" sz="2300" i="1" dirty="0" smtClean="0"/>
              <a:t>Stellaria </a:t>
            </a:r>
            <a:r>
              <a:rPr lang="de-DE" sz="2300" i="1" dirty="0" err="1" smtClean="0"/>
              <a:t>graminea</a:t>
            </a:r>
            <a:endParaRPr lang="ru-RU" sz="23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Порядок </a:t>
            </a:r>
            <a:r>
              <a:rPr lang="ru-RU" sz="3200" dirty="0" err="1" smtClean="0"/>
              <a:t>Гвоздикоцветные</a:t>
            </a:r>
            <a:r>
              <a:rPr lang="ru-RU" sz="3200" dirty="0" smtClean="0"/>
              <a:t> (</a:t>
            </a:r>
            <a:r>
              <a:rPr lang="de-DE" sz="3200" i="1" dirty="0" err="1" smtClean="0"/>
              <a:t>Caryophyllales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err="1" smtClean="0"/>
              <a:t>Щирицевые</a:t>
            </a:r>
            <a:r>
              <a:rPr lang="ru-RU" sz="3200" dirty="0" smtClean="0"/>
              <a:t> (</a:t>
            </a:r>
            <a:r>
              <a:rPr lang="de-DE" sz="3200" i="1" dirty="0" err="1" smtClean="0"/>
              <a:t>Amaranthaceae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pic>
        <p:nvPicPr>
          <p:cNvPr id="19458" name="Picture 2" descr="http://www.plantarium.ru/dat/plants/5/566/20566_e33460e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912" y="1628800"/>
            <a:ext cx="3240000" cy="4320000"/>
          </a:xfrm>
          <a:prstGeom prst="rect">
            <a:avLst/>
          </a:prstGeom>
          <a:noFill/>
        </p:spPr>
      </p:pic>
      <p:pic>
        <p:nvPicPr>
          <p:cNvPr id="19460" name="Picture 4" descr="http://www.plantarium.ru/dat/plants/3/303/22303_21989e4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628800"/>
            <a:ext cx="4488311" cy="4320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958256" y="5941149"/>
            <a:ext cx="3227487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Щирица </a:t>
            </a:r>
            <a:r>
              <a:rPr lang="ru-RU" sz="2300" dirty="0" err="1" smtClean="0"/>
              <a:t>жминдовидная</a:t>
            </a:r>
            <a:endParaRPr lang="ru-RU" sz="2300" dirty="0" smtClean="0"/>
          </a:p>
          <a:p>
            <a:pPr algn="ctr"/>
            <a:r>
              <a:rPr lang="de-DE" sz="2300" i="1" dirty="0" err="1" smtClean="0"/>
              <a:t>Amaranthus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blitoides</a:t>
            </a:r>
            <a:endParaRPr lang="de-DE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Порядок </a:t>
            </a:r>
            <a:r>
              <a:rPr lang="ru-RU" sz="3200" dirty="0" err="1" smtClean="0"/>
              <a:t>Гвоздикоцветные</a:t>
            </a:r>
            <a:r>
              <a:rPr lang="ru-RU" sz="3200" dirty="0" smtClean="0"/>
              <a:t> (</a:t>
            </a:r>
            <a:r>
              <a:rPr lang="de-DE" sz="3200" i="1" dirty="0" err="1" smtClean="0"/>
              <a:t>Caryophyllales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Маревые (</a:t>
            </a:r>
            <a:r>
              <a:rPr lang="de-DE" sz="3200" i="1" dirty="0" err="1" smtClean="0"/>
              <a:t>Chenopodiaceae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pic>
        <p:nvPicPr>
          <p:cNvPr id="20482" name="Picture 2" descr="http://www.plantarium.ru/dat/plants/9/956/76956_a8005aa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628800"/>
            <a:ext cx="2840276" cy="4320000"/>
          </a:xfrm>
          <a:prstGeom prst="rect">
            <a:avLst/>
          </a:prstGeom>
          <a:noFill/>
        </p:spPr>
      </p:pic>
      <p:pic>
        <p:nvPicPr>
          <p:cNvPr id="20486" name="Picture 6" descr="http://www.plantarium.ru/dat/plants/8/846/7846_fce452a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424" y="1628800"/>
            <a:ext cx="2807952" cy="43200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259632" y="5941149"/>
            <a:ext cx="2682145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Марь белая</a:t>
            </a:r>
          </a:p>
          <a:p>
            <a:pPr algn="ctr"/>
            <a:r>
              <a:rPr lang="de-DE" sz="2300" i="1" dirty="0" err="1" smtClean="0"/>
              <a:t>Chenopodium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album</a:t>
            </a:r>
            <a:endParaRPr lang="de-DE" sz="2300" i="1" dirty="0" smtClean="0"/>
          </a:p>
        </p:txBody>
      </p:sp>
      <p:sp>
        <p:nvSpPr>
          <p:cNvPr id="10" name="Прямоугольник 9"/>
          <p:cNvSpPr/>
          <p:nvPr/>
        </p:nvSpPr>
        <p:spPr>
          <a:xfrm>
            <a:off x="5358580" y="5949280"/>
            <a:ext cx="2387641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Лебеда татарская</a:t>
            </a:r>
          </a:p>
          <a:p>
            <a:pPr algn="ctr"/>
            <a:r>
              <a:rPr lang="de-DE" sz="2300" i="1" dirty="0" err="1" smtClean="0"/>
              <a:t>Atriplex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tatarica</a:t>
            </a:r>
            <a:endParaRPr lang="de-DE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Порядок </a:t>
            </a:r>
            <a:r>
              <a:rPr lang="ru-RU" sz="3200" dirty="0" err="1" smtClean="0"/>
              <a:t>Гвоздикоцветные</a:t>
            </a:r>
            <a:r>
              <a:rPr lang="ru-RU" sz="3200" dirty="0" smtClean="0"/>
              <a:t> (</a:t>
            </a:r>
            <a:r>
              <a:rPr lang="de-DE" sz="3200" i="1" dirty="0" err="1" smtClean="0"/>
              <a:t>Caryophyllales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Маревые (</a:t>
            </a:r>
            <a:r>
              <a:rPr lang="de-DE" sz="3200" i="1" dirty="0" err="1" smtClean="0"/>
              <a:t>Chenopodiaceae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pic>
        <p:nvPicPr>
          <p:cNvPr id="21506" name="Picture 2" descr="http://www.plantarium.ru/dat/plants/7/705/184705_c88d8a2e.jpg"/>
          <p:cNvPicPr>
            <a:picLocks noChangeAspect="1" noChangeArrowheads="1"/>
          </p:cNvPicPr>
          <p:nvPr/>
        </p:nvPicPr>
        <p:blipFill>
          <a:blip r:embed="rId2" cstate="print"/>
          <a:srcRect l="5206" r="40720"/>
          <a:stretch>
            <a:fillRect/>
          </a:stretch>
        </p:blipFill>
        <p:spPr bwMode="auto">
          <a:xfrm>
            <a:off x="827584" y="1628800"/>
            <a:ext cx="3240360" cy="4320000"/>
          </a:xfrm>
          <a:prstGeom prst="rect">
            <a:avLst/>
          </a:prstGeom>
          <a:noFill/>
        </p:spPr>
      </p:pic>
      <p:pic>
        <p:nvPicPr>
          <p:cNvPr id="21508" name="Picture 4" descr="http://www.plantarium.ru/dat/plants/2/210/209210_c12dcfb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424" y="1628800"/>
            <a:ext cx="3240000" cy="4320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900225" y="5949280"/>
            <a:ext cx="3095078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Солерос солончаковый</a:t>
            </a:r>
          </a:p>
          <a:p>
            <a:pPr algn="ctr"/>
            <a:r>
              <a:rPr lang="de-DE" sz="2300" i="1" dirty="0" err="1" smtClean="0"/>
              <a:t>Salicornia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perennans</a:t>
            </a:r>
            <a:endParaRPr lang="ru-RU" sz="2300" i="1" dirty="0" smtClean="0"/>
          </a:p>
        </p:txBody>
      </p:sp>
      <p:sp>
        <p:nvSpPr>
          <p:cNvPr id="8" name="Прямоугольник 7"/>
          <p:cNvSpPr/>
          <p:nvPr/>
        </p:nvSpPr>
        <p:spPr>
          <a:xfrm>
            <a:off x="5691912" y="5949280"/>
            <a:ext cx="2153025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Солянка сорная</a:t>
            </a:r>
          </a:p>
          <a:p>
            <a:pPr algn="ctr"/>
            <a:r>
              <a:rPr lang="de-DE" sz="2300" i="1" dirty="0" err="1" smtClean="0"/>
              <a:t>Salsola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tragus</a:t>
            </a:r>
            <a:endParaRPr lang="de-DE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/>
              <a:t>Порядок </a:t>
            </a:r>
            <a:r>
              <a:rPr lang="ru-RU" sz="3200" dirty="0" err="1" smtClean="0"/>
              <a:t>Гречихоцветные</a:t>
            </a:r>
            <a:r>
              <a:rPr lang="ru-RU" sz="3200" dirty="0"/>
              <a:t> </a:t>
            </a:r>
            <a:r>
              <a:rPr lang="ru-RU" sz="3200" dirty="0" smtClean="0"/>
              <a:t>(</a:t>
            </a:r>
            <a:r>
              <a:rPr lang="de-DE" sz="3200" i="1" dirty="0" smtClean="0"/>
              <a:t>Polygonales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Гречишные (</a:t>
            </a:r>
            <a:r>
              <a:rPr lang="de-DE" sz="3200" i="1" dirty="0" err="1" smtClean="0"/>
              <a:t>Polygonaceae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http://www.plantarium.ru/dat/plants/3/345/9345_4b85760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628800"/>
            <a:ext cx="3121200" cy="4320000"/>
          </a:xfrm>
          <a:prstGeom prst="rect">
            <a:avLst/>
          </a:prstGeom>
          <a:noFill/>
        </p:spPr>
      </p:pic>
      <p:pic>
        <p:nvPicPr>
          <p:cNvPr id="22532" name="Picture 4" descr="http://www.plantarium.ru/dat/plants/9/918/189918_3a74f6d5.jpg"/>
          <p:cNvPicPr>
            <a:picLocks noChangeAspect="1" noChangeArrowheads="1"/>
          </p:cNvPicPr>
          <p:nvPr/>
        </p:nvPicPr>
        <p:blipFill>
          <a:blip r:embed="rId3" cstate="print"/>
          <a:srcRect r="4422"/>
          <a:stretch>
            <a:fillRect/>
          </a:stretch>
        </p:blipFill>
        <p:spPr bwMode="auto">
          <a:xfrm>
            <a:off x="5148064" y="1628800"/>
            <a:ext cx="3112667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103122" y="5949280"/>
            <a:ext cx="2714141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Горец земноводный</a:t>
            </a:r>
          </a:p>
          <a:p>
            <a:pPr algn="ctr"/>
            <a:r>
              <a:rPr lang="de-DE" sz="2300" i="1" dirty="0" err="1" smtClean="0"/>
              <a:t>Persicaria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amphibia</a:t>
            </a:r>
            <a:endParaRPr lang="de-DE" sz="2300" i="1" dirty="0" smtClean="0"/>
          </a:p>
        </p:txBody>
      </p:sp>
      <p:sp>
        <p:nvSpPr>
          <p:cNvPr id="8" name="Прямоугольник 7"/>
          <p:cNvSpPr/>
          <p:nvPr/>
        </p:nvSpPr>
        <p:spPr>
          <a:xfrm>
            <a:off x="5578640" y="5949280"/>
            <a:ext cx="2251515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Щавель конский</a:t>
            </a:r>
          </a:p>
          <a:p>
            <a:pPr algn="ctr"/>
            <a:r>
              <a:rPr lang="de-DE" sz="2300" i="1" dirty="0" err="1" smtClean="0"/>
              <a:t>Rumex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confertus</a:t>
            </a:r>
            <a:endParaRPr lang="de-DE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2700" dirty="0" smtClean="0"/>
              <a:t>Порядок </a:t>
            </a:r>
            <a:r>
              <a:rPr lang="ru-RU" sz="2700" dirty="0" err="1" smtClean="0"/>
              <a:t>Свинчаткоцветные</a:t>
            </a:r>
            <a:r>
              <a:rPr lang="ru-RU" sz="2700" dirty="0" smtClean="0"/>
              <a:t> (</a:t>
            </a:r>
            <a:r>
              <a:rPr lang="de-DE" sz="2700" i="1" dirty="0" err="1" smtClean="0"/>
              <a:t>Plumbaginales</a:t>
            </a:r>
            <a:r>
              <a:rPr lang="ru-RU" sz="2700" dirty="0" smtClean="0"/>
              <a:t>)</a:t>
            </a:r>
            <a:br>
              <a:rPr lang="ru-RU" sz="2700" dirty="0" smtClean="0"/>
            </a:br>
            <a:r>
              <a:rPr lang="ru-RU" sz="2700" dirty="0" smtClean="0"/>
              <a:t>Семейство </a:t>
            </a:r>
            <a:r>
              <a:rPr lang="ru-RU" sz="2700" dirty="0" err="1" smtClean="0"/>
              <a:t>Свинчатковые</a:t>
            </a:r>
            <a:r>
              <a:rPr lang="ru-RU" sz="2700" dirty="0" smtClean="0"/>
              <a:t> (</a:t>
            </a:r>
            <a:r>
              <a:rPr lang="de-DE" sz="2700" i="1" dirty="0" err="1" smtClean="0"/>
              <a:t>Plumbaginaceae</a:t>
            </a:r>
            <a:r>
              <a:rPr lang="ru-RU" sz="2700" dirty="0" smtClean="0"/>
              <a:t>)</a:t>
            </a:r>
            <a:endParaRPr lang="ru-RU" sz="27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http://www.plantarium.ru/dat/plants/3/335/15335_e290386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628800"/>
            <a:ext cx="2899800" cy="4320000"/>
          </a:xfrm>
          <a:prstGeom prst="rect">
            <a:avLst/>
          </a:prstGeom>
          <a:noFill/>
        </p:spPr>
      </p:pic>
      <p:pic>
        <p:nvPicPr>
          <p:cNvPr id="23556" name="Picture 4" descr="http://www.plantarium.ru/dat/plants/8/896/200896_b4f4305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628800"/>
            <a:ext cx="5760000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98764" y="5941149"/>
            <a:ext cx="2861296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err="1" smtClean="0"/>
              <a:t>Гониолимон</a:t>
            </a:r>
            <a:r>
              <a:rPr lang="ru-RU" sz="2300" dirty="0" smtClean="0"/>
              <a:t> высокий</a:t>
            </a:r>
          </a:p>
          <a:p>
            <a:pPr algn="ctr"/>
            <a:r>
              <a:rPr lang="de-DE" sz="2300" i="1" dirty="0" err="1" smtClean="0"/>
              <a:t>Goniolimon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elatum</a:t>
            </a:r>
            <a:endParaRPr lang="de-DE" sz="2300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933533" y="5949280"/>
            <a:ext cx="2300630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err="1" smtClean="0"/>
              <a:t>Кермек</a:t>
            </a:r>
            <a:r>
              <a:rPr lang="ru-RU" sz="2300" dirty="0" smtClean="0"/>
              <a:t> </a:t>
            </a:r>
            <a:r>
              <a:rPr lang="ru-RU" sz="2300" dirty="0" err="1" smtClean="0"/>
              <a:t>Бунге</a:t>
            </a:r>
            <a:endParaRPr lang="ru-RU" sz="2300" b="1" i="1" dirty="0" smtClean="0"/>
          </a:p>
          <a:p>
            <a:pPr algn="ctr"/>
            <a:r>
              <a:rPr lang="de-DE" sz="2300" i="1" dirty="0" err="1" smtClean="0"/>
              <a:t>Limonium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bungei</a:t>
            </a:r>
            <a:endParaRPr lang="de-DE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169</Words>
  <Application>Microsoft Office PowerPoint</Application>
  <PresentationFormat>Экран (4:3)</PresentationFormat>
  <Paragraphs>51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Систематика подкласса Кариофиллиды (Caryophyllida)</vt:lpstr>
      <vt:lpstr>Систематика подкласса Кариофиллиды (Caryophyllida)</vt:lpstr>
      <vt:lpstr>Порядок Гвоздикоцветные (Caryophyllales) Семейство Гвоздиковые (Caryophyllaceae)</vt:lpstr>
      <vt:lpstr>Порядок Гвоздикоцветные (Caryophyllales) Семейство Гвоздиковые (Caryophyllaceae)</vt:lpstr>
      <vt:lpstr>Порядок Гвоздикоцветные (Caryophyllales) Семейство Гвоздиковые (Caryophyllaceae)</vt:lpstr>
      <vt:lpstr>Порядок Гвоздикоцветные (Caryophyllales) Семейство Гвоздиковые (Caryophyllaceae)</vt:lpstr>
      <vt:lpstr>Порядок Гвоздикоцветные (Caryophyllales) Семейство Щирицевые (Amaranthaceae)</vt:lpstr>
      <vt:lpstr>Порядок Гвоздикоцветные (Caryophyllales) Семейство Маревые (Chenopodiaceae)</vt:lpstr>
      <vt:lpstr>Порядок Гвоздикоцветные (Caryophyllales) Семейство Маревые (Chenopodiaceae)</vt:lpstr>
      <vt:lpstr>Порядок Гречихоцветные (Polygonales) Семейство Гречишные (Polygonaceae)</vt:lpstr>
      <vt:lpstr>Порядок Свинчаткоцветные (Plumbaginales) Семейство Свинчатковые (Plumbaginaceae)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Систематика подкласса Кариофиллиды (Caryophyllida)</dc:title>
  <cp:lastModifiedBy>Маша Ткаченко</cp:lastModifiedBy>
  <cp:revision>13</cp:revision>
  <dcterms:modified xsi:type="dcterms:W3CDTF">2013-12-14T19:28:50Z</dcterms:modified>
</cp:coreProperties>
</file>