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500" dirty="0" smtClean="0"/>
              <a:t>Систематика подкласса</a:t>
            </a:r>
            <a:br>
              <a:rPr lang="ru-RU" sz="4500" dirty="0" smtClean="0"/>
            </a:br>
            <a:r>
              <a:rPr lang="ru-RU" sz="4500" dirty="0" err="1" smtClean="0"/>
              <a:t>Дилленииды</a:t>
            </a:r>
            <a:r>
              <a:rPr lang="ru-RU" sz="4500" dirty="0" smtClean="0"/>
              <a:t/>
            </a:r>
            <a:br>
              <a:rPr lang="ru-RU" sz="4500" dirty="0" smtClean="0"/>
            </a:br>
            <a:r>
              <a:rPr lang="ru-RU" sz="4500" dirty="0" smtClean="0"/>
              <a:t>(</a:t>
            </a:r>
            <a:r>
              <a:rPr lang="en-US" sz="4500" i="1" dirty="0" smtClean="0"/>
              <a:t>Dill</a:t>
            </a:r>
            <a:r>
              <a:rPr lang="ru-RU" sz="4500" i="1" dirty="0" smtClean="0"/>
              <a:t>е</a:t>
            </a:r>
            <a:r>
              <a:rPr lang="en-US" sz="4500" i="1" dirty="0" err="1" smtClean="0"/>
              <a:t>niid</a:t>
            </a:r>
            <a:r>
              <a:rPr lang="ru-RU" sz="4500" i="1" dirty="0" err="1" smtClean="0"/>
              <a:t>ае</a:t>
            </a:r>
            <a:r>
              <a:rPr lang="ru-RU" sz="4500" dirty="0" smtClean="0"/>
              <a:t>)</a:t>
            </a:r>
            <a:endParaRPr lang="ru-RU" sz="45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Систематика </a:t>
            </a:r>
            <a:r>
              <a:rPr lang="ru-RU" sz="3200" dirty="0" smtClean="0"/>
              <a:t>подкласса</a:t>
            </a:r>
            <a:br>
              <a:rPr lang="ru-RU" sz="3200" dirty="0" smtClean="0"/>
            </a:br>
            <a:r>
              <a:rPr lang="ru-RU" sz="3200" dirty="0" err="1" smtClean="0"/>
              <a:t>Дилленииды</a:t>
            </a:r>
            <a:r>
              <a:rPr lang="ru-RU" sz="3200" dirty="0" smtClean="0"/>
              <a:t> (</a:t>
            </a:r>
            <a:r>
              <a:rPr lang="en-US" sz="3200" i="1" dirty="0" smtClean="0"/>
              <a:t>Dill</a:t>
            </a:r>
            <a:r>
              <a:rPr lang="ru-RU" sz="3200" i="1" dirty="0" smtClean="0"/>
              <a:t>е</a:t>
            </a:r>
            <a:r>
              <a:rPr lang="en-US" sz="3200" i="1" dirty="0" err="1" smtClean="0"/>
              <a:t>niid</a:t>
            </a:r>
            <a:r>
              <a:rPr lang="ru-RU" sz="3200" i="1" dirty="0" err="1" smtClean="0"/>
              <a:t>ае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>
            <a:noAutofit/>
          </a:bodyPr>
          <a:lstStyle/>
          <a:p>
            <a:r>
              <a:rPr lang="ru-RU" sz="2300" dirty="0" smtClean="0"/>
              <a:t>Класс </a:t>
            </a:r>
            <a:r>
              <a:rPr lang="ru-RU" sz="2300" dirty="0" smtClean="0"/>
              <a:t>- </a:t>
            </a:r>
            <a:r>
              <a:rPr lang="ru-RU" sz="2300" dirty="0" err="1" smtClean="0"/>
              <a:t>Магнолиопсиды</a:t>
            </a:r>
            <a:r>
              <a:rPr lang="ru-RU" sz="2300" dirty="0" smtClean="0"/>
              <a:t> (</a:t>
            </a:r>
            <a:r>
              <a:rPr lang="en-US" sz="2300" i="1" dirty="0" err="1" smtClean="0"/>
              <a:t>Magnoliopsida</a:t>
            </a:r>
            <a:r>
              <a:rPr lang="ru-RU" sz="2300" dirty="0" smtClean="0"/>
              <a:t>)</a:t>
            </a:r>
          </a:p>
          <a:p>
            <a:r>
              <a:rPr lang="ru-RU" sz="2300" dirty="0" smtClean="0"/>
              <a:t>Подкласс - </a:t>
            </a:r>
            <a:r>
              <a:rPr lang="ru-RU" sz="2300" dirty="0" err="1" smtClean="0"/>
              <a:t>Дилленииды</a:t>
            </a:r>
            <a:r>
              <a:rPr lang="ru-RU" sz="2300" dirty="0" smtClean="0"/>
              <a:t> (</a:t>
            </a:r>
            <a:r>
              <a:rPr lang="en-US" sz="2300" i="1" dirty="0" smtClean="0"/>
              <a:t>Dill</a:t>
            </a:r>
            <a:r>
              <a:rPr lang="ru-RU" sz="2300" i="1" dirty="0" smtClean="0"/>
              <a:t>е</a:t>
            </a:r>
            <a:r>
              <a:rPr lang="en-US" sz="2300" i="1" dirty="0" err="1" smtClean="0"/>
              <a:t>niid</a:t>
            </a:r>
            <a:r>
              <a:rPr lang="ru-RU" sz="2300" i="1" dirty="0" err="1" smtClean="0"/>
              <a:t>ае</a:t>
            </a:r>
            <a:r>
              <a:rPr lang="ru-RU" sz="23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Диллениевые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Dilleniales</a:t>
            </a:r>
            <a:r>
              <a:rPr lang="ru-RU" sz="1800" dirty="0" smtClean="0"/>
              <a:t>)</a:t>
            </a:r>
            <a:endParaRPr lang="ru-RU" sz="1800" dirty="0" smtClean="0"/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Пионоцветные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Paeoniales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</a:t>
            </a:r>
            <a:r>
              <a:rPr lang="ru-RU" sz="1800" dirty="0" smtClean="0"/>
              <a:t>– </a:t>
            </a:r>
            <a:r>
              <a:rPr lang="ru-RU" sz="1800" dirty="0" err="1" smtClean="0"/>
              <a:t>Чаецветные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Theales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Верескоцветные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Ericales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Примуловые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Primulales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Фиалкоцветные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Violales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Бегониецветные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Begoniales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Каперсоцветные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Capparales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Тыквоцветные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Cucurbitales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Ивоцветные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Salicales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Гребенщикоцветные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Tamaricales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</a:t>
            </a:r>
            <a:r>
              <a:rPr lang="ru-RU" sz="1800" dirty="0" smtClean="0"/>
              <a:t>– Мальвовые (</a:t>
            </a:r>
            <a:r>
              <a:rPr lang="en-US" sz="1800" i="1" dirty="0" err="1" smtClean="0"/>
              <a:t>Malvales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Молочаецветные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Euphorbiales</a:t>
            </a:r>
            <a:r>
              <a:rPr lang="ru-RU" sz="1800" dirty="0" smtClean="0"/>
              <a:t>)</a:t>
            </a:r>
            <a:endParaRPr lang="ru-RU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/>
              <a:t>Порядок </a:t>
            </a:r>
            <a:r>
              <a:rPr lang="ru-RU" sz="3200" dirty="0" err="1" smtClean="0"/>
              <a:t>Диллениевые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Dilleniales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err="1" smtClean="0"/>
              <a:t>Диллениевые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Dilleniaceae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plantsofasia.ucoz.com/Trees_D/Dillenia-suffruticosa-5.jpg"/>
          <p:cNvPicPr>
            <a:picLocks noChangeAspect="1" noChangeArrowheads="1"/>
          </p:cNvPicPr>
          <p:nvPr/>
        </p:nvPicPr>
        <p:blipFill>
          <a:blip r:embed="rId2" cstate="print"/>
          <a:srcRect l="13852" r="16891"/>
          <a:stretch>
            <a:fillRect/>
          </a:stretch>
        </p:blipFill>
        <p:spPr bwMode="auto">
          <a:xfrm>
            <a:off x="179512" y="1628800"/>
            <a:ext cx="4320480" cy="4320000"/>
          </a:xfrm>
          <a:prstGeom prst="rect">
            <a:avLst/>
          </a:prstGeom>
          <a:noFill/>
        </p:spPr>
      </p:pic>
      <p:pic>
        <p:nvPicPr>
          <p:cNvPr id="1028" name="Picture 4" descr="http://farm7.staticflickr.com/6101/6243383986_f197bb39a0_z.jpg"/>
          <p:cNvPicPr>
            <a:picLocks noChangeAspect="1" noChangeArrowheads="1"/>
          </p:cNvPicPr>
          <p:nvPr/>
        </p:nvPicPr>
        <p:blipFill>
          <a:blip r:embed="rId3" cstate="print"/>
          <a:srcRect r="24992"/>
          <a:stretch>
            <a:fillRect/>
          </a:stretch>
        </p:blipFill>
        <p:spPr bwMode="auto">
          <a:xfrm>
            <a:off x="4644008" y="1628800"/>
            <a:ext cx="4320480" cy="4320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611143" y="5949280"/>
            <a:ext cx="3921715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err="1" smtClean="0"/>
              <a:t>Дилления</a:t>
            </a:r>
            <a:r>
              <a:rPr lang="ru-RU" sz="2300" dirty="0" smtClean="0"/>
              <a:t> </a:t>
            </a:r>
            <a:r>
              <a:rPr lang="ru-RU" sz="2300" dirty="0" smtClean="0"/>
              <a:t>полукустарниковая</a:t>
            </a:r>
          </a:p>
          <a:p>
            <a:pPr algn="ctr"/>
            <a:r>
              <a:rPr lang="en-US" sz="2300" i="1" dirty="0" err="1" smtClean="0"/>
              <a:t>Dillenia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suffruticosa</a:t>
            </a:r>
            <a:endParaRPr lang="ru-RU" sz="2300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/>
              <a:t>Порядок </a:t>
            </a:r>
            <a:r>
              <a:rPr lang="ru-RU" sz="3200" dirty="0" err="1" smtClean="0"/>
              <a:t>Пионоцветные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Paeoniales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smtClean="0"/>
              <a:t>Пионовые (</a:t>
            </a:r>
            <a:r>
              <a:rPr lang="en-US" sz="3200" i="1" dirty="0" err="1" smtClean="0"/>
              <a:t>Paeoniaceae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http://www.plantarium.ru/dat/plants/5/592/170592_eb9431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992" y="1809000"/>
            <a:ext cx="4320000" cy="3240000"/>
          </a:xfrm>
          <a:prstGeom prst="rect">
            <a:avLst/>
          </a:prstGeom>
          <a:noFill/>
        </p:spPr>
      </p:pic>
      <p:pic>
        <p:nvPicPr>
          <p:cNvPr id="16388" name="Picture 4" descr="http://www.plantarium.ru/dat/plants/7/782/176782_b5321d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809000"/>
            <a:ext cx="4320000" cy="324000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235801" y="5077053"/>
            <a:ext cx="2672398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Пион </a:t>
            </a:r>
            <a:r>
              <a:rPr lang="ru-RU" sz="2300" dirty="0" err="1" smtClean="0"/>
              <a:t>тонколистный</a:t>
            </a:r>
            <a:endParaRPr lang="ru-RU" sz="2300" dirty="0" smtClean="0"/>
          </a:p>
          <a:p>
            <a:pPr algn="ctr"/>
            <a:r>
              <a:rPr lang="en-US" sz="2300" i="1" dirty="0" err="1" smtClean="0"/>
              <a:t>Paeonia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tenuifolia</a:t>
            </a:r>
            <a:endParaRPr lang="en-US" sz="2300" i="1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/>
              <a:t>Порядок </a:t>
            </a:r>
            <a:r>
              <a:rPr lang="ru-RU" sz="3200" dirty="0" err="1" smtClean="0"/>
              <a:t>Чаецветные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Theales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smtClean="0"/>
              <a:t>Чайные (</a:t>
            </a:r>
            <a:r>
              <a:rPr lang="en-US" sz="3200" i="1" dirty="0" err="1" smtClean="0"/>
              <a:t>Theaceae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http://www.teboden.com/gammal/Images/IMG_0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628800"/>
            <a:ext cx="5760000" cy="4320000"/>
          </a:xfrm>
          <a:prstGeom prst="rect">
            <a:avLst/>
          </a:prstGeom>
          <a:noFill/>
        </p:spPr>
      </p:pic>
      <p:pic>
        <p:nvPicPr>
          <p:cNvPr id="17412" name="Picture 4" descr="http://www.plantarium.ru/dat/plants/9/928/97928_b7268c33.jpg"/>
          <p:cNvPicPr>
            <a:picLocks noChangeAspect="1" noChangeArrowheads="1"/>
          </p:cNvPicPr>
          <p:nvPr/>
        </p:nvPicPr>
        <p:blipFill>
          <a:blip r:embed="rId3" cstate="print"/>
          <a:srcRect l="6625" r="42085"/>
          <a:stretch>
            <a:fillRect/>
          </a:stretch>
        </p:blipFill>
        <p:spPr bwMode="auto">
          <a:xfrm>
            <a:off x="6156176" y="1628800"/>
            <a:ext cx="2808312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570765" y="5949280"/>
            <a:ext cx="2002471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Чай </a:t>
            </a:r>
            <a:r>
              <a:rPr lang="ru-RU" sz="2300" dirty="0" smtClean="0"/>
              <a:t>китайский</a:t>
            </a:r>
          </a:p>
          <a:p>
            <a:pPr algn="ctr"/>
            <a:r>
              <a:rPr lang="en-US" sz="2300" i="1" dirty="0" err="1" smtClean="0"/>
              <a:t>Thea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sinensis</a:t>
            </a:r>
            <a:endParaRPr lang="en-US" sz="2300" i="1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/>
              <a:t>Порядок </a:t>
            </a:r>
            <a:r>
              <a:rPr lang="ru-RU" sz="3200" dirty="0" err="1" smtClean="0"/>
              <a:t>Верескоцветные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Ericales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smtClean="0"/>
              <a:t>Вересковые (</a:t>
            </a:r>
            <a:r>
              <a:rPr lang="en-US" sz="3200" i="1" dirty="0" err="1" smtClean="0"/>
              <a:t>Ericaceae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http://www.plantarium.ru/dat/plants/4/468/175468_eeaeaa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152" y="1629280"/>
            <a:ext cx="5760000" cy="4320000"/>
          </a:xfrm>
          <a:prstGeom prst="rect">
            <a:avLst/>
          </a:prstGeom>
          <a:noFill/>
        </p:spPr>
      </p:pic>
      <p:pic>
        <p:nvPicPr>
          <p:cNvPr id="18436" name="Picture 4" descr="http://www.plantarium.ru/dat/plants/1/159/172159_7d97597f.jpg"/>
          <p:cNvPicPr>
            <a:picLocks noChangeAspect="1" noChangeArrowheads="1"/>
          </p:cNvPicPr>
          <p:nvPr/>
        </p:nvPicPr>
        <p:blipFill>
          <a:blip r:embed="rId3" cstate="print"/>
          <a:srcRect l="9225" t="14324" r="11141"/>
          <a:stretch>
            <a:fillRect/>
          </a:stretch>
        </p:blipFill>
        <p:spPr bwMode="auto">
          <a:xfrm>
            <a:off x="6012160" y="1628800"/>
            <a:ext cx="3009387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051392" y="5941149"/>
            <a:ext cx="3041217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Вереск </a:t>
            </a:r>
            <a:r>
              <a:rPr lang="ru-RU" sz="2300" dirty="0" smtClean="0"/>
              <a:t>обыкновенный</a:t>
            </a:r>
          </a:p>
          <a:p>
            <a:pPr algn="ctr"/>
            <a:r>
              <a:rPr lang="en-US" sz="2300" i="1" dirty="0" err="1" smtClean="0"/>
              <a:t>Calluna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vulgaris</a:t>
            </a:r>
            <a:endParaRPr lang="en-US" sz="2300" i="1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/>
              <a:t>Порядок </a:t>
            </a:r>
            <a:r>
              <a:rPr lang="ru-RU" sz="3200" dirty="0" err="1" smtClean="0"/>
              <a:t>Примуловые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Primulales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smtClean="0"/>
              <a:t>Первоцветные (</a:t>
            </a:r>
            <a:r>
              <a:rPr lang="en-US" sz="3200" i="1" dirty="0" err="1" smtClean="0"/>
              <a:t>Primulaceae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http://www.plantarium.ru/dat/plants/4/493/81493_9f600b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2000" y="1628800"/>
            <a:ext cx="6480000" cy="4320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177804" y="5941149"/>
            <a:ext cx="2788392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Первоцвет весенний</a:t>
            </a:r>
          </a:p>
          <a:p>
            <a:pPr algn="ctr"/>
            <a:r>
              <a:rPr lang="en-US" sz="2300" dirty="0" err="1" smtClean="0"/>
              <a:t>Primula</a:t>
            </a:r>
            <a:r>
              <a:rPr lang="en-US" sz="2300" dirty="0" smtClean="0"/>
              <a:t> </a:t>
            </a:r>
            <a:r>
              <a:rPr lang="en-US" sz="2300" dirty="0" err="1" smtClean="0"/>
              <a:t>veris</a:t>
            </a:r>
            <a:endParaRPr lang="en-US" sz="2300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/>
              <a:t>Порядок </a:t>
            </a:r>
            <a:r>
              <a:rPr lang="ru-RU" sz="3200" dirty="0" err="1" smtClean="0"/>
              <a:t>Фиалкоцветные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Violales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smtClean="0"/>
              <a:t>Фиалковые (</a:t>
            </a:r>
            <a:r>
              <a:rPr lang="en-US" sz="3200" i="1" dirty="0" err="1" smtClean="0"/>
              <a:t>Violaceae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http://www.plantarium.ru/dat/plants/5/582/130582_ebf5db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628800"/>
            <a:ext cx="4972320" cy="4320000"/>
          </a:xfrm>
          <a:prstGeom prst="rect">
            <a:avLst/>
          </a:prstGeom>
          <a:noFill/>
        </p:spPr>
      </p:pic>
      <p:pic>
        <p:nvPicPr>
          <p:cNvPr id="20484" name="Picture 4" descr="http://www.plantarium.ru/dat/plants/1/183/154183_fa934cf1.jpg"/>
          <p:cNvPicPr>
            <a:picLocks noChangeAspect="1" noChangeArrowheads="1"/>
          </p:cNvPicPr>
          <p:nvPr/>
        </p:nvPicPr>
        <p:blipFill>
          <a:blip r:embed="rId3" cstate="print"/>
          <a:srcRect l="8223" r="6253"/>
          <a:stretch>
            <a:fillRect/>
          </a:stretch>
        </p:blipFill>
        <p:spPr bwMode="auto">
          <a:xfrm>
            <a:off x="5220072" y="1628800"/>
            <a:ext cx="3744416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119038" y="5941149"/>
            <a:ext cx="2905924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Фиалка </a:t>
            </a:r>
            <a:r>
              <a:rPr lang="ru-RU" sz="2300" dirty="0" smtClean="0"/>
              <a:t>удивительная</a:t>
            </a:r>
          </a:p>
          <a:p>
            <a:pPr algn="ctr"/>
            <a:r>
              <a:rPr lang="en-US" sz="2300" i="1" dirty="0" smtClean="0"/>
              <a:t>Viola </a:t>
            </a:r>
            <a:r>
              <a:rPr lang="en-US" sz="2300" i="1" dirty="0" smtClean="0"/>
              <a:t>mirabilis</a:t>
            </a:r>
            <a:endParaRPr lang="en-US" sz="2300" i="1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/>
              <a:t>Порядок </a:t>
            </a:r>
            <a:r>
              <a:rPr lang="ru-RU" sz="3200" dirty="0" err="1" smtClean="0"/>
              <a:t>Бегониецветные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Begoniales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smtClean="0"/>
              <a:t>Бегониевые (</a:t>
            </a:r>
            <a:r>
              <a:rPr lang="en-US" sz="3200" i="1" dirty="0" err="1" smtClean="0"/>
              <a:t>Begoniaceae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http://www.benary.com/article-images/begonia-semperflorens-sprint-mix-c1270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0361" y="1629280"/>
            <a:ext cx="6043278" cy="4320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935815" y="5949280"/>
            <a:ext cx="3272371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Бегония </a:t>
            </a:r>
            <a:r>
              <a:rPr lang="ru-RU" sz="2300" dirty="0" err="1" smtClean="0"/>
              <a:t>всегдацветущая</a:t>
            </a:r>
            <a:endParaRPr lang="ru-RU" sz="2300" dirty="0" smtClean="0"/>
          </a:p>
          <a:p>
            <a:pPr algn="ctr"/>
            <a:r>
              <a:rPr lang="en-US" sz="2300" i="1" dirty="0" smtClean="0"/>
              <a:t>Begonia </a:t>
            </a:r>
            <a:r>
              <a:rPr lang="en-US" sz="2300" i="1" dirty="0" err="1" smtClean="0"/>
              <a:t>semperflorens</a:t>
            </a:r>
            <a:endParaRPr lang="ru-RU" sz="2300" i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/>
              <a:t>Порядок </a:t>
            </a:r>
            <a:r>
              <a:rPr lang="ru-RU" sz="3200" dirty="0" err="1" smtClean="0"/>
              <a:t>Каперсоцветные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Capparales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smtClean="0"/>
              <a:t>Капустные (</a:t>
            </a:r>
            <a:r>
              <a:rPr lang="en-US" sz="3200" i="1" dirty="0" err="1" smtClean="0"/>
              <a:t>Brassicaceae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2530" name="Picture 2" descr="http://www.plantarium.ru/dat/plants/3/309/162309_222005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628800"/>
            <a:ext cx="3240000" cy="4320000"/>
          </a:xfrm>
          <a:prstGeom prst="rect">
            <a:avLst/>
          </a:prstGeom>
          <a:noFill/>
        </p:spPr>
      </p:pic>
      <p:pic>
        <p:nvPicPr>
          <p:cNvPr id="22532" name="Picture 4" descr="http://www.plantarium.ru/dat/plants/6/625/104625_3569be5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6894" y="1628800"/>
            <a:ext cx="3235506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080546" y="5941149"/>
            <a:ext cx="3022109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err="1" smtClean="0"/>
              <a:t>Клаусия</a:t>
            </a:r>
            <a:r>
              <a:rPr lang="ru-RU" sz="2300" dirty="0" smtClean="0"/>
              <a:t> </a:t>
            </a:r>
            <a:r>
              <a:rPr lang="ru-RU" sz="2300" dirty="0" err="1" smtClean="0"/>
              <a:t>солнцепёчная</a:t>
            </a:r>
            <a:endParaRPr lang="ru-RU" sz="2300" dirty="0" smtClean="0"/>
          </a:p>
          <a:p>
            <a:pPr algn="ctr"/>
            <a:r>
              <a:rPr lang="en-US" sz="2300" i="1" dirty="0" err="1" smtClean="0"/>
              <a:t>Clausia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aprica</a:t>
            </a:r>
            <a:endParaRPr lang="en-US" sz="2300" i="1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5243230" y="5941149"/>
            <a:ext cx="2622834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Клоповник </a:t>
            </a:r>
            <a:r>
              <a:rPr lang="ru-RU" sz="2300" dirty="0" smtClean="0"/>
              <a:t>Мейера</a:t>
            </a:r>
          </a:p>
          <a:p>
            <a:pPr algn="ctr"/>
            <a:r>
              <a:rPr lang="en-US" sz="2300" i="1" dirty="0" err="1" smtClean="0"/>
              <a:t>Lepidium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meyeri</a:t>
            </a:r>
            <a:endParaRPr lang="en-US" sz="2300" i="1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/>
              <a:t>Порядок </a:t>
            </a:r>
            <a:r>
              <a:rPr lang="ru-RU" sz="3200" dirty="0" err="1" smtClean="0"/>
              <a:t>Каперсоцветные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Capparales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smtClean="0"/>
              <a:t>Капустные (</a:t>
            </a:r>
            <a:r>
              <a:rPr lang="en-US" sz="3200" i="1" dirty="0" err="1" smtClean="0"/>
              <a:t>Brassicaceae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pic>
        <p:nvPicPr>
          <p:cNvPr id="23554" name="Picture 2" descr="http://www.plantarium.ru/dat/plants/6/641/68641_568f0ad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752116" y="2496357"/>
            <a:ext cx="4320000" cy="2584886"/>
          </a:xfrm>
          <a:prstGeom prst="rect">
            <a:avLst/>
          </a:prstGeom>
          <a:noFill/>
        </p:spPr>
      </p:pic>
      <p:pic>
        <p:nvPicPr>
          <p:cNvPr id="23556" name="Picture 4" descr="http://www.plantarium.ru/dat/plants/6/623/56623_c2e92132.jpg"/>
          <p:cNvPicPr>
            <a:picLocks noChangeAspect="1" noChangeArrowheads="1"/>
          </p:cNvPicPr>
          <p:nvPr/>
        </p:nvPicPr>
        <p:blipFill>
          <a:blip r:embed="rId3" cstate="print"/>
          <a:srcRect l="16480" r="17600"/>
          <a:stretch>
            <a:fillRect/>
          </a:stretch>
        </p:blipFill>
        <p:spPr bwMode="auto">
          <a:xfrm>
            <a:off x="4954323" y="1628800"/>
            <a:ext cx="2592288" cy="4320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772412" y="5941149"/>
            <a:ext cx="2279407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Горчица </a:t>
            </a:r>
            <a:r>
              <a:rPr lang="ru-RU" sz="2300" dirty="0" smtClean="0"/>
              <a:t>полевая</a:t>
            </a:r>
          </a:p>
          <a:p>
            <a:pPr algn="ctr"/>
            <a:r>
              <a:rPr lang="en-US" sz="2300" i="1" dirty="0" err="1" smtClean="0"/>
              <a:t>Sinapis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arvensis</a:t>
            </a:r>
            <a:endParaRPr lang="en-US" sz="2300" i="1" dirty="0" smtClean="0"/>
          </a:p>
        </p:txBody>
      </p:sp>
      <p:sp>
        <p:nvSpPr>
          <p:cNvPr id="8" name="Прямоугольник 7"/>
          <p:cNvSpPr/>
          <p:nvPr/>
        </p:nvSpPr>
        <p:spPr>
          <a:xfrm>
            <a:off x="4211960" y="5941149"/>
            <a:ext cx="4077014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Пастушья сумка </a:t>
            </a:r>
            <a:r>
              <a:rPr lang="ru-RU" sz="2300" dirty="0" smtClean="0"/>
              <a:t>обыкновенная</a:t>
            </a:r>
          </a:p>
          <a:p>
            <a:pPr algn="ctr"/>
            <a:r>
              <a:rPr lang="en-US" sz="2300" i="1" dirty="0" err="1" smtClean="0"/>
              <a:t>Capsella</a:t>
            </a:r>
            <a:r>
              <a:rPr lang="en-US" sz="2300" i="1" dirty="0" smtClean="0"/>
              <a:t> </a:t>
            </a:r>
            <a:r>
              <a:rPr lang="en-US" sz="2300" i="1" dirty="0" smtClean="0"/>
              <a:t>bursa-</a:t>
            </a:r>
            <a:r>
              <a:rPr lang="en-US" sz="2300" i="1" dirty="0" err="1" smtClean="0"/>
              <a:t>pastoris</a:t>
            </a:r>
            <a:endParaRPr lang="en-US" sz="2300" i="1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/>
              <a:t>Порядок </a:t>
            </a:r>
            <a:r>
              <a:rPr lang="ru-RU" sz="3200" dirty="0" err="1" smtClean="0"/>
              <a:t>Тыквоцветные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Cucurbitales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smtClean="0"/>
              <a:t>Тыквенные (</a:t>
            </a:r>
            <a:r>
              <a:rPr lang="en-US" sz="3200" i="1" dirty="0" err="1" smtClean="0"/>
              <a:t>Cucurbitaceae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4578" name="Picture 2" descr="http://www.cavallarozucche.altervista.org/gallery/Cucurbita%20pepo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959341"/>
            <a:ext cx="5040000" cy="1807681"/>
          </a:xfrm>
          <a:prstGeom prst="rect">
            <a:avLst/>
          </a:prstGeom>
          <a:noFill/>
        </p:spPr>
      </p:pic>
      <p:pic>
        <p:nvPicPr>
          <p:cNvPr id="24580" name="Picture 4" descr="http://www.plant-biology.com/Cucurbita-pep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70348" y="1628800"/>
            <a:ext cx="3866148" cy="4320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155747" y="5941149"/>
            <a:ext cx="2832507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Тыква </a:t>
            </a:r>
            <a:r>
              <a:rPr lang="ru-RU" sz="2300" dirty="0" smtClean="0"/>
              <a:t>обыкновенная</a:t>
            </a:r>
          </a:p>
          <a:p>
            <a:pPr algn="ctr"/>
            <a:r>
              <a:rPr lang="en-US" sz="2300" i="1" dirty="0" err="1" smtClean="0"/>
              <a:t>Cucurbita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pepo</a:t>
            </a:r>
            <a:endParaRPr lang="en-US" sz="2300" i="1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/>
              <a:t>Порядок </a:t>
            </a:r>
            <a:r>
              <a:rPr lang="ru-RU" sz="3200" dirty="0" err="1" smtClean="0"/>
              <a:t>Тыквоцветные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Cucurbitales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smtClean="0"/>
              <a:t>Тыквенные (</a:t>
            </a:r>
            <a:r>
              <a:rPr lang="en-US" sz="3200" i="1" dirty="0" err="1" smtClean="0"/>
              <a:t>Cucurbitaceae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pic>
        <p:nvPicPr>
          <p:cNvPr id="25602" name="Picture 2" descr="http://www.plantarium.ru/dat/plants/3/383/83383_84bb2e45.jpg"/>
          <p:cNvPicPr>
            <a:picLocks noChangeAspect="1" noChangeArrowheads="1"/>
          </p:cNvPicPr>
          <p:nvPr/>
        </p:nvPicPr>
        <p:blipFill>
          <a:blip r:embed="rId2" cstate="print"/>
          <a:srcRect l="6667" r="9990"/>
          <a:stretch>
            <a:fillRect/>
          </a:stretch>
        </p:blipFill>
        <p:spPr bwMode="auto">
          <a:xfrm>
            <a:off x="755576" y="1628800"/>
            <a:ext cx="3600400" cy="4320000"/>
          </a:xfrm>
          <a:prstGeom prst="rect">
            <a:avLst/>
          </a:prstGeom>
          <a:noFill/>
        </p:spPr>
      </p:pic>
      <p:pic>
        <p:nvPicPr>
          <p:cNvPr id="25604" name="Picture 4" descr="http://www.ngb.org/images/year_of/fullsize/Watermelon_TigerDollF1-SB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628800"/>
            <a:ext cx="3576960" cy="4320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118108" y="5941149"/>
            <a:ext cx="2907784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Арбуз </a:t>
            </a:r>
            <a:r>
              <a:rPr lang="ru-RU" sz="2300" dirty="0" smtClean="0"/>
              <a:t>обыкновенный</a:t>
            </a:r>
          </a:p>
          <a:p>
            <a:pPr algn="ctr"/>
            <a:r>
              <a:rPr lang="en-US" sz="2300" i="1" dirty="0" err="1" smtClean="0"/>
              <a:t>Citrullus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lanatus</a:t>
            </a:r>
            <a:endParaRPr lang="en-US" sz="2300" i="1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/>
              <a:t>Порядок </a:t>
            </a:r>
            <a:r>
              <a:rPr lang="ru-RU" sz="3200" dirty="0" err="1" smtClean="0"/>
              <a:t>Ивоцветные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Salicales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Ивовые (</a:t>
            </a:r>
            <a:r>
              <a:rPr lang="en-US" sz="3200" i="1" dirty="0" err="1" smtClean="0"/>
              <a:t>Salicaceae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 descr="Безимени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4971" y="1628800"/>
            <a:ext cx="2772973" cy="4320000"/>
          </a:xfrm>
          <a:prstGeom prst="rect">
            <a:avLst/>
          </a:prstGeom>
        </p:spPr>
      </p:pic>
      <p:pic>
        <p:nvPicPr>
          <p:cNvPr id="8" name="Содержимое 3" descr="Безимени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23205" y="1628800"/>
            <a:ext cx="2772973" cy="4320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85313" y="5579948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Женский цветок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393567" y="557994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Мужской цветок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536395" y="5949280"/>
            <a:ext cx="2071209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Тополь </a:t>
            </a:r>
            <a:r>
              <a:rPr lang="ru-RU" sz="2300" dirty="0" smtClean="0"/>
              <a:t>чёрный</a:t>
            </a:r>
          </a:p>
          <a:p>
            <a:pPr algn="ctr"/>
            <a:r>
              <a:rPr lang="en-US" sz="2300" i="1" dirty="0" err="1" smtClean="0"/>
              <a:t>Populus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nigra</a:t>
            </a:r>
            <a:endParaRPr lang="en-US" sz="2300" i="1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/>
              <a:t>Порядок </a:t>
            </a:r>
            <a:r>
              <a:rPr lang="ru-RU" sz="3200" dirty="0" err="1" smtClean="0"/>
              <a:t>Ивоцветные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Salicales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Ивовые (</a:t>
            </a:r>
            <a:r>
              <a:rPr lang="en-US" sz="3200" i="1" dirty="0" err="1" smtClean="0"/>
              <a:t>Salicaceae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4" descr="Безимени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3473" y="1629280"/>
            <a:ext cx="2482863" cy="4320000"/>
          </a:xfrm>
          <a:prstGeom prst="rect">
            <a:avLst/>
          </a:prstGeom>
        </p:spPr>
      </p:pic>
      <p:pic>
        <p:nvPicPr>
          <p:cNvPr id="9" name="Рисунок 8" descr="Безимени-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85081" y="1628800"/>
            <a:ext cx="2482863" cy="4320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201657" y="6085165"/>
            <a:ext cx="2740687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Ива </a:t>
            </a:r>
            <a:r>
              <a:rPr lang="ru-RU" sz="2300" dirty="0" err="1" smtClean="0"/>
              <a:t>трёхтычинковая</a:t>
            </a:r>
            <a:endParaRPr lang="ru-RU" sz="2300" dirty="0" smtClean="0"/>
          </a:p>
          <a:p>
            <a:pPr algn="ctr"/>
            <a:r>
              <a:rPr lang="en-US" sz="2300" i="1" dirty="0" smtClean="0"/>
              <a:t>Salix </a:t>
            </a:r>
            <a:r>
              <a:rPr lang="en-US" sz="2300" i="1" dirty="0" err="1" smtClean="0"/>
              <a:t>triandra</a:t>
            </a:r>
            <a:endParaRPr lang="en-US" sz="2300" i="1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1737225" y="5579948"/>
            <a:ext cx="217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Женский цветок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296049" y="5579948"/>
            <a:ext cx="2117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Мужской цветок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2700" dirty="0" smtClean="0"/>
              <a:t>Порядок </a:t>
            </a:r>
            <a:r>
              <a:rPr lang="ru-RU" sz="2700" dirty="0" err="1" smtClean="0"/>
              <a:t>Гребенщикоцветные</a:t>
            </a:r>
            <a:r>
              <a:rPr lang="ru-RU" sz="2700" dirty="0" smtClean="0"/>
              <a:t> (</a:t>
            </a:r>
            <a:r>
              <a:rPr lang="en-US" sz="2700" i="1" dirty="0" err="1" smtClean="0"/>
              <a:t>Tamaricales</a:t>
            </a:r>
            <a:r>
              <a:rPr lang="ru-RU" sz="2700" dirty="0" smtClean="0"/>
              <a:t>)</a:t>
            </a:r>
            <a:br>
              <a:rPr lang="ru-RU" sz="2700" dirty="0" smtClean="0"/>
            </a:br>
            <a:r>
              <a:rPr lang="ru-RU" sz="2700" dirty="0" smtClean="0"/>
              <a:t>Семейство </a:t>
            </a:r>
            <a:r>
              <a:rPr lang="ru-RU" sz="2700" dirty="0" smtClean="0"/>
              <a:t>Гребенщиковые (</a:t>
            </a:r>
            <a:r>
              <a:rPr lang="en-US" sz="2700" i="1" dirty="0" err="1" smtClean="0"/>
              <a:t>Tamaricaceae</a:t>
            </a:r>
            <a:r>
              <a:rPr lang="ru-RU" sz="2700" dirty="0" smtClean="0"/>
              <a:t>)</a:t>
            </a:r>
            <a:endParaRPr lang="ru-RU" sz="27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http://ibud.ua/userfiles/image/arhitektura%20i%20dizain/rasteniay-dlay-cada/rasteniay-dlay-cada-26-tamarix%20ramosissima.JPG"/>
          <p:cNvPicPr>
            <a:picLocks noChangeAspect="1" noChangeArrowheads="1"/>
          </p:cNvPicPr>
          <p:nvPr/>
        </p:nvPicPr>
        <p:blipFill>
          <a:blip r:embed="rId2" cstate="print"/>
          <a:srcRect l="31068" t="28529" r="43042" b="17982"/>
          <a:stretch>
            <a:fillRect/>
          </a:stretch>
        </p:blipFill>
        <p:spPr bwMode="auto">
          <a:xfrm>
            <a:off x="6084168" y="1628800"/>
            <a:ext cx="2880320" cy="4320480"/>
          </a:xfrm>
          <a:prstGeom prst="rect">
            <a:avLst/>
          </a:prstGeom>
          <a:noFill/>
        </p:spPr>
      </p:pic>
      <p:pic>
        <p:nvPicPr>
          <p:cNvPr id="26628" name="Picture 4" descr="http://www.plantarium.ru/dat/plants/9/909/106909_a4b08af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629280"/>
            <a:ext cx="5760000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104739" y="5949280"/>
            <a:ext cx="2934522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Гребенщик </a:t>
            </a:r>
            <a:r>
              <a:rPr lang="ru-RU" sz="2300" dirty="0" smtClean="0"/>
              <a:t>ветвистый</a:t>
            </a:r>
          </a:p>
          <a:p>
            <a:pPr algn="ctr"/>
            <a:r>
              <a:rPr lang="en-US" sz="2300" i="1" dirty="0" err="1" smtClean="0"/>
              <a:t>Tamarix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ramosissima</a:t>
            </a:r>
            <a:endParaRPr lang="en-US" sz="2300" i="1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/>
              <a:t>Порядок Мальвовые (</a:t>
            </a:r>
            <a:r>
              <a:rPr lang="en-US" sz="3200" i="1" dirty="0" err="1" smtClean="0"/>
              <a:t>Malvales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smtClean="0"/>
              <a:t>Мальвовые (</a:t>
            </a:r>
            <a:r>
              <a:rPr lang="en-US" sz="3200" i="1" dirty="0" err="1" smtClean="0"/>
              <a:t>Malvaceae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http://www.botanische-spaziergaenge.at/Bilder/Lumix_6/P15003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628800"/>
            <a:ext cx="4968552" cy="3726414"/>
          </a:xfrm>
          <a:prstGeom prst="rect">
            <a:avLst/>
          </a:prstGeom>
          <a:noFill/>
        </p:spPr>
      </p:pic>
      <p:pic>
        <p:nvPicPr>
          <p:cNvPr id="29700" name="Picture 4" descr="http://www.plantarium.ru/dat/plants/0/016/164016_e200a14c.jpg"/>
          <p:cNvPicPr>
            <a:picLocks noChangeAspect="1" noChangeArrowheads="1"/>
          </p:cNvPicPr>
          <p:nvPr/>
        </p:nvPicPr>
        <p:blipFill>
          <a:blip r:embed="rId3" cstate="print"/>
          <a:srcRect r="15956"/>
          <a:stretch>
            <a:fillRect/>
          </a:stretch>
        </p:blipFill>
        <p:spPr bwMode="auto">
          <a:xfrm>
            <a:off x="5364088" y="1628799"/>
            <a:ext cx="3621008" cy="3726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126796" y="5365085"/>
            <a:ext cx="2890408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err="1" smtClean="0"/>
              <a:t>Хатьма</a:t>
            </a:r>
            <a:r>
              <a:rPr lang="ru-RU" sz="2300" dirty="0" smtClean="0"/>
              <a:t> </a:t>
            </a:r>
            <a:r>
              <a:rPr lang="ru-RU" sz="2300" dirty="0" err="1" smtClean="0"/>
              <a:t>тюрингийская</a:t>
            </a:r>
            <a:endParaRPr lang="ru-RU" sz="2300" dirty="0" smtClean="0"/>
          </a:p>
          <a:p>
            <a:pPr algn="ctr"/>
            <a:r>
              <a:rPr lang="en-US" sz="2300" i="1" dirty="0" err="1" smtClean="0"/>
              <a:t>Lavatera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thuringiaca</a:t>
            </a:r>
            <a:endParaRPr lang="en-US" sz="2300" i="1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/>
              <a:t>Порядок </a:t>
            </a:r>
            <a:r>
              <a:rPr lang="ru-RU" sz="3200" dirty="0" err="1" smtClean="0"/>
              <a:t>Молочаецветные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Euphorbiales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smtClean="0"/>
              <a:t>Молочайные (</a:t>
            </a:r>
            <a:r>
              <a:rPr lang="en-US" sz="3200" i="1" dirty="0" err="1" smtClean="0"/>
              <a:t>Euphorbiaceae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http://www.plantarium.ru/dat/plants/9/937/91937_9a4cc5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0686" y="1628800"/>
            <a:ext cx="6842628" cy="4320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137569" y="5941149"/>
            <a:ext cx="2868863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Молочай </a:t>
            </a:r>
            <a:r>
              <a:rPr lang="ru-RU" sz="2300" dirty="0" err="1" smtClean="0"/>
              <a:t>Сегье</a:t>
            </a:r>
            <a:endParaRPr lang="ru-RU" sz="2300" dirty="0" smtClean="0"/>
          </a:p>
          <a:p>
            <a:pPr algn="ctr"/>
            <a:r>
              <a:rPr lang="en-US" sz="2300" i="1" dirty="0" smtClean="0"/>
              <a:t>Euphorbia </a:t>
            </a:r>
            <a:r>
              <a:rPr lang="en-US" sz="2300" i="1" dirty="0" err="1" smtClean="0"/>
              <a:t>seguieriana</a:t>
            </a:r>
            <a:endParaRPr lang="en-US" sz="2300" i="1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258</Words>
  <Application>Microsoft Office PowerPoint</Application>
  <PresentationFormat>Экран (4:3)</PresentationFormat>
  <Paragraphs>73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Систематика подкласса Дилленииды (Dillеniidае)</vt:lpstr>
      <vt:lpstr>Систематика подкласса Дилленииды (Dillеniidае)</vt:lpstr>
      <vt:lpstr>Порядок Диллениевые (Dilleniales) Семейство Диллениевые (Dilleniaceae)</vt:lpstr>
      <vt:lpstr>Порядок Пионоцветные (Paeoniales) Семейство Пионовые (Paeoniaceae)</vt:lpstr>
      <vt:lpstr>Порядок Чаецветные (Theales) Семейство Чайные (Theaceae)</vt:lpstr>
      <vt:lpstr>Порядок Верескоцветные (Ericales) Семейство Вересковые (Ericaceae)</vt:lpstr>
      <vt:lpstr>Порядок Примуловые (Primulales) Семейство Первоцветные (Primulaceae)</vt:lpstr>
      <vt:lpstr>Порядок Фиалкоцветные (Violales) Семейство Фиалковые (Violaceae)</vt:lpstr>
      <vt:lpstr>Порядок Бегониецветные (Begoniales) Семейство Бегониевые (Begoniaceae)</vt:lpstr>
      <vt:lpstr>Порядок Каперсоцветные (Capparales) Семейство Капустные (Brassicaceae)</vt:lpstr>
      <vt:lpstr>Порядок Каперсоцветные (Capparales) Семейство Капустные (Brassicaceae)</vt:lpstr>
      <vt:lpstr>Порядок Тыквоцветные (Cucurbitales) Семейство Тыквенные (Cucurbitaceae)</vt:lpstr>
      <vt:lpstr>Порядок Тыквоцветные (Cucurbitales) Семейство Тыквенные (Cucurbitaceae)</vt:lpstr>
      <vt:lpstr>Порядок Ивоцветные (Salicales) Семейство Ивовые (Salicaceae)</vt:lpstr>
      <vt:lpstr>Порядок Ивоцветные (Salicales) Семейство Ивовые (Salicaceae)</vt:lpstr>
      <vt:lpstr>Порядок Гребенщикоцветные (Tamaricales) Семейство Гребенщиковые (Tamaricaceae)</vt:lpstr>
      <vt:lpstr>Порядок Мальвовые (Malvales) Семейство Мальвовые (Malvaceae)</vt:lpstr>
      <vt:lpstr>Порядок Молочаецветные (Euphorbiales) Семейство Молочайные (Euphorbiaceae)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Систематика подкласса Дилленииды (Dillеniidае)</dc:title>
  <cp:lastModifiedBy>Маша Ткаченко</cp:lastModifiedBy>
  <cp:revision>25</cp:revision>
  <dcterms:modified xsi:type="dcterms:W3CDTF">2013-03-23T19:16:57Z</dcterms:modified>
</cp:coreProperties>
</file>