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56" r:id="rId2"/>
    <p:sldId id="295" r:id="rId3"/>
    <p:sldId id="284" r:id="rId4"/>
    <p:sldId id="285" r:id="rId5"/>
    <p:sldId id="286" r:id="rId6"/>
    <p:sldId id="287" r:id="rId7"/>
    <p:sldId id="292" r:id="rId8"/>
    <p:sldId id="288" r:id="rId9"/>
    <p:sldId id="294" r:id="rId10"/>
    <p:sldId id="290" r:id="rId11"/>
    <p:sldId id="296" r:id="rId12"/>
    <p:sldId id="297" r:id="rId13"/>
    <p:sldId id="298" r:id="rId14"/>
    <p:sldId id="299" r:id="rId15"/>
    <p:sldId id="300" r:id="rId16"/>
    <p:sldId id="302" r:id="rId17"/>
    <p:sldId id="303" r:id="rId18"/>
    <p:sldId id="304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1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58EBAB3-427C-4E2D-B9D1-D6D0A11DC66E}" type="datetimeFigureOut">
              <a:rPr lang="ru-RU"/>
              <a:pPr>
                <a:defRPr/>
              </a:pPr>
              <a:t>17.03.2017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3476962-A773-4BEC-B048-6BE64BC445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2059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/>
          <p:cNvSpPr>
            <a:spLocks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Rectangle 2"/>
          <p:cNvSpPr>
            <a:spLocks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Rectangle 2"/>
          <p:cNvSpPr>
            <a:spLocks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>
            <a:spLocks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Rectangle 2"/>
          <p:cNvSpPr>
            <a:spLocks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Rectangle 2"/>
          <p:cNvSpPr>
            <a:spLocks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"/>
          <p:cNvSpPr>
            <a:spLocks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Rectangle 2"/>
          <p:cNvSpPr>
            <a:spLocks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/>
          <p:cNvSpPr>
            <a:spLocks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Rectangle 2"/>
          <p:cNvSpPr>
            <a:spLocks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E2F97-E932-4BF0-AEF1-38B9FADC8861}" type="datetimeFigureOut">
              <a:rPr lang="ru-RU"/>
              <a:pPr>
                <a:defRPr/>
              </a:pPr>
              <a:t>17.03.2017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9DF26-A3FD-4605-8CDA-FD4C99ECD9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35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247B6-C15A-4D26-918D-025B60A6ACA0}" type="datetimeFigureOut">
              <a:rPr lang="ru-RU"/>
              <a:pPr>
                <a:defRPr/>
              </a:pPr>
              <a:t>17.03.2017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977AA-09F8-46D9-BFF3-1672A4A616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858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3377B-F58E-41F1-B226-BEBF4DF6BAB1}" type="datetimeFigureOut">
              <a:rPr lang="ru-RU"/>
              <a:pPr>
                <a:defRPr/>
              </a:pPr>
              <a:t>17.03.2017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698305-CC27-49A3-B9DB-D28C81731F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80943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E18DAD-D097-44FA-958D-DC1CFB253B7C}" type="datetimeFigureOut">
              <a:rPr lang="ru-RU"/>
              <a:pPr>
                <a:defRPr/>
              </a:pPr>
              <a:t>17.03.2017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74BD2-54C6-46AA-9972-FB84366D1C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599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6F518-06B2-4006-AA17-44582DFABD3C}" type="datetimeFigureOut">
              <a:rPr lang="ru-RU"/>
              <a:pPr>
                <a:defRPr/>
              </a:pPr>
              <a:t>17.03.2017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A0730-EDFC-4326-A818-0753345539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08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C0546-701D-4C88-91A6-02DDB88C900D}" type="datetimeFigureOut">
              <a:rPr lang="ru-RU"/>
              <a:pPr>
                <a:defRPr/>
              </a:pPr>
              <a:t>17.03.2017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2DA688-E656-4553-B802-D01819CB46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028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7E80D-B256-4E68-9143-159DE7AB28C3}" type="datetimeFigureOut">
              <a:rPr lang="ru-RU"/>
              <a:pPr>
                <a:defRPr/>
              </a:pPr>
              <a:t>17.03.2017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3BD25-6D5A-4641-9FBA-56001B0163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2998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9D1D8-84E0-41AB-8C46-7996E22B35A2}" type="datetimeFigureOut">
              <a:rPr lang="ru-RU"/>
              <a:pPr>
                <a:defRPr/>
              </a:pPr>
              <a:t>17.03.2017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B2E0E-1B56-4B0F-8C0F-88D21D1668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628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B0882-1552-45C9-8748-B44721140279}" type="datetimeFigureOut">
              <a:rPr lang="ru-RU"/>
              <a:pPr>
                <a:defRPr/>
              </a:pPr>
              <a:t>17.03.2017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E130F4-2BB8-4B5B-9EAB-84280E5285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9863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8582A-A116-461F-A9FE-66878DB47B5F}" type="datetimeFigureOut">
              <a:rPr lang="ru-RU"/>
              <a:pPr>
                <a:defRPr/>
              </a:pPr>
              <a:t>17.03.2017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245E5-B336-4C29-B2DB-432DC50C25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274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8BDE01-9BE9-494E-B31B-EB944B8CCF17}" type="datetimeFigureOut">
              <a:rPr lang="ru-RU"/>
              <a:pPr>
                <a:defRPr/>
              </a:pPr>
              <a:t>17.03.2017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D75D3B-7927-4E47-8F5F-E959488572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908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4DAE604-6888-40EE-8B11-5EBF2A7A69EE}" type="datetimeFigureOut">
              <a:rPr lang="ru-RU"/>
              <a:pPr>
                <a:defRPr/>
              </a:pPr>
              <a:t>17.03.2017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CBF9841-9651-4153-A264-96569B211B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drive/shared-with-me" TargetMode="External"/><Relationship Id="rId2" Type="http://schemas.openxmlformats.org/officeDocument/2006/relationships/hyperlink" Target="https://drive.google.com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google.com/drive/answer/143206?ref_topic=21008&amp;rd=1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google.ru/" TargetMode="External"/><Relationship Id="rId4" Type="http://schemas.openxmlformats.org/officeDocument/2006/relationships/hyperlink" Target="https://support.google.com/accounts/?hl=ru#topic=3382296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50"/>
            <a:ext cx="7772400" cy="2063750"/>
          </a:xfrm>
        </p:spPr>
        <p:txBody>
          <a:bodyPr/>
          <a:lstStyle/>
          <a:p>
            <a:pPr eaLnBrk="1" hangingPunct="1"/>
            <a:r>
              <a:rPr lang="ru-RU" sz="3600" b="1" smtClean="0"/>
              <a:t>Как и для чего использовать сервис «</a:t>
            </a:r>
            <a:r>
              <a:rPr lang="en-US" sz="3600" b="1" smtClean="0"/>
              <a:t>Google-</a:t>
            </a:r>
            <a:r>
              <a:rPr lang="ru-RU" sz="3600" b="1" smtClean="0"/>
              <a:t>документы»</a:t>
            </a:r>
            <a:br>
              <a:rPr lang="ru-RU" sz="3600" b="1" smtClean="0"/>
            </a:br>
            <a:r>
              <a:rPr lang="ru-RU" sz="3600" b="1" smtClean="0"/>
              <a:t>в самостоятельной работе студентов</a:t>
            </a:r>
            <a:endParaRPr lang="ru-RU" sz="3600" smtClean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128713" y="3000375"/>
            <a:ext cx="7143750" cy="2071688"/>
          </a:xfrm>
        </p:spPr>
        <p:txBody>
          <a:bodyPr rtlCol="0">
            <a:normAutofit fontScale="5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Меркулова Ольга Петровна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доцент кафедры психологии образования и развития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(кабинеты 03-48, 03-41)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Olga.Merkulova@list.ru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Merkulova-OP@yandex.ru</a:t>
            </a:r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1"/>
          <p:cNvSpPr txBox="1">
            <a:spLocks noChangeArrowheads="1"/>
          </p:cNvSpPr>
          <p:nvPr/>
        </p:nvSpPr>
        <p:spPr bwMode="auto">
          <a:xfrm>
            <a:off x="457200" y="428625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Calibri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GB" sz="3200" dirty="0" err="1">
                <a:solidFill>
                  <a:schemeClr val="accent5">
                    <a:lumMod val="50000"/>
                  </a:schemeClr>
                </a:solidFill>
                <a:latin typeface="Calibri" pitchFamily="34" charset="0"/>
              </a:rPr>
              <a:t>Организация</a:t>
            </a:r>
            <a:r>
              <a:rPr lang="en-GB" sz="3200" dirty="0">
                <a:solidFill>
                  <a:schemeClr val="accent5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Calibri" pitchFamily="34" charset="0"/>
              </a:rPr>
              <a:t>совместной самостоятельной </a:t>
            </a:r>
            <a:r>
              <a:rPr lang="en-GB" sz="3200" dirty="0" err="1">
                <a:solidFill>
                  <a:schemeClr val="accent5">
                    <a:lumMod val="50000"/>
                  </a:schemeClr>
                </a:solidFill>
                <a:latin typeface="Calibri" pitchFamily="34" charset="0"/>
              </a:rPr>
              <a:t>работы</a:t>
            </a: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Calibri" pitchFamily="34" charset="0"/>
              </a:rPr>
              <a:t> над заданиями</a:t>
            </a:r>
            <a:endParaRPr lang="en-GB" sz="3200" dirty="0">
              <a:solidFill>
                <a:schemeClr val="accent5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11267" name="Text Box 2"/>
          <p:cNvSpPr txBox="1">
            <a:spLocks noChangeArrowheads="1"/>
          </p:cNvSpPr>
          <p:nvPr/>
        </p:nvSpPr>
        <p:spPr bwMode="auto">
          <a:xfrm>
            <a:off x="457200" y="1928813"/>
            <a:ext cx="822960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550"/>
              </a:spcBef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GB" sz="2200">
                <a:solidFill>
                  <a:srgbClr val="000000"/>
                </a:solidFill>
                <a:latin typeface="Calibri" pitchFamily="34" charset="0"/>
              </a:rPr>
              <a:t>Всем студентам нужно проверить наличие действительной учетной записи Google (при необходимости восстановить пароль) или создать новую учетную запись. </a:t>
            </a:r>
          </a:p>
          <a:p>
            <a:pPr eaLnBrk="1" hangingPunct="1">
              <a:spcBef>
                <a:spcPts val="550"/>
              </a:spcBef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ru-RU" sz="2200">
                <a:solidFill>
                  <a:srgbClr val="000000"/>
                </a:solidFill>
                <a:latin typeface="Calibri" pitchFamily="34" charset="0"/>
              </a:rPr>
              <a:t>Адреса лучше сообщить преподавателю сразу списком всей группы</a:t>
            </a:r>
            <a:r>
              <a:rPr lang="en-GB" sz="2200">
                <a:solidFill>
                  <a:srgbClr val="000000"/>
                </a:solidFill>
                <a:latin typeface="Calibri" pitchFamily="34" charset="0"/>
              </a:rPr>
              <a:t>. </a:t>
            </a:r>
            <a:endParaRPr lang="ru-RU" sz="2200">
              <a:solidFill>
                <a:srgbClr val="000000"/>
              </a:solidFill>
              <a:latin typeface="Calibri" pitchFamily="34" charset="0"/>
            </a:endParaRPr>
          </a:p>
          <a:p>
            <a:pPr eaLnBrk="1" hangingPunct="1">
              <a:spcBef>
                <a:spcPts val="550"/>
              </a:spcBef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ru-RU" sz="2200">
                <a:solidFill>
                  <a:srgbClr val="000000"/>
                </a:solidFill>
                <a:latin typeface="Calibri" pitchFamily="34" charset="0"/>
              </a:rPr>
              <a:t>При предоставлении доступа к документу для его редактирования на связанный с </a:t>
            </a:r>
            <a:r>
              <a:rPr lang="en-US" sz="2200">
                <a:solidFill>
                  <a:srgbClr val="000000"/>
                </a:solidFill>
                <a:latin typeface="Calibri" pitchFamily="34" charset="0"/>
              </a:rPr>
              <a:t>Google-</a:t>
            </a:r>
            <a:r>
              <a:rPr lang="ru-RU" sz="2200">
                <a:solidFill>
                  <a:srgbClr val="000000"/>
                </a:solidFill>
                <a:latin typeface="Calibri" pitchFamily="34" charset="0"/>
              </a:rPr>
              <a:t>аккаунтом адрес электронной почты приходит письмо со ссылкой на этот документ. </a:t>
            </a:r>
          </a:p>
          <a:p>
            <a:pPr eaLnBrk="1" hangingPunct="1">
              <a:spcBef>
                <a:spcPts val="550"/>
              </a:spcBef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ru-RU" sz="2200">
                <a:solidFill>
                  <a:srgbClr val="000000"/>
                </a:solidFill>
                <a:latin typeface="Calibri" pitchFamily="34" charset="0"/>
              </a:rPr>
              <a:t>При переходе по ссылке, если не был раньше выполнен вход в аккаунт, потребуется его выполнить.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682750"/>
            <a:ext cx="8715375" cy="489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291" name="TextBox 1"/>
          <p:cNvSpPr txBox="1">
            <a:spLocks noChangeArrowheads="1"/>
          </p:cNvSpPr>
          <p:nvPr/>
        </p:nvSpPr>
        <p:spPr bwMode="auto">
          <a:xfrm>
            <a:off x="468313" y="260350"/>
            <a:ext cx="82819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После перехода по ссылке (из письма с оповещением о предоставлении доступа к файлу) в Интернет-браузере откроется окно, похожее на обычный текстовый редактор. В нем можно начинать работать.</a:t>
            </a:r>
            <a:endParaRPr lang="en-US"/>
          </a:p>
          <a:p>
            <a:pPr eaLnBrk="1" hangingPunct="1"/>
            <a:r>
              <a:rPr lang="ru-RU"/>
              <a:t>Сделанные изменения сохраняются автоматически.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773238"/>
            <a:ext cx="8832850" cy="496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611188" y="4149725"/>
            <a:ext cx="187325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6" name="TextBox 3"/>
          <p:cNvSpPr txBox="1">
            <a:spLocks noChangeArrowheads="1"/>
          </p:cNvSpPr>
          <p:nvPr/>
        </p:nvSpPr>
        <p:spPr bwMode="auto">
          <a:xfrm>
            <a:off x="611188" y="836613"/>
            <a:ext cx="82089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Можно просмотреть, какие изменения были внесены пользователями, имеющими права для редактирования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060575"/>
            <a:ext cx="8280400" cy="4656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39" name="TextBox 1"/>
          <p:cNvSpPr txBox="1">
            <a:spLocks noChangeArrowheads="1"/>
          </p:cNvSpPr>
          <p:nvPr/>
        </p:nvSpPr>
        <p:spPr bwMode="auto">
          <a:xfrm>
            <a:off x="611188" y="260350"/>
            <a:ext cx="8137525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В режиме просмотра истории изменений в окне справа отображается список сеансов редактирования. </a:t>
            </a:r>
          </a:p>
          <a:p>
            <a:pPr eaLnBrk="1" hangingPunct="1"/>
            <a:endParaRPr lang="ru-RU"/>
          </a:p>
          <a:p>
            <a:pPr eaLnBrk="1" hangingPunct="1"/>
            <a:r>
              <a:rPr lang="ru-RU"/>
              <a:t>При выборе пользователя цветом, который показан слева </a:t>
            </a:r>
            <a:br>
              <a:rPr lang="ru-RU"/>
            </a:br>
            <a:r>
              <a:rPr lang="ru-RU"/>
              <a:t>от его имени, в тексте будут показаны изменения, сделанные этим </a:t>
            </a:r>
          </a:p>
          <a:p>
            <a:pPr eaLnBrk="1" hangingPunct="1"/>
            <a:r>
              <a:rPr lang="ru-RU"/>
              <a:t>пользователем в это время.</a:t>
            </a:r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7885113" y="620713"/>
            <a:ext cx="71437" cy="2160587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H="1">
            <a:off x="2484438" y="1844675"/>
            <a:ext cx="1366837" cy="194468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" y="2217738"/>
            <a:ext cx="8116888" cy="4564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0025" y="188913"/>
            <a:ext cx="8764588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/>
              <a:t>Если в ходе работы над документом возникают какие-то вопросы, которые нужно обсудить с другими соавторами (товарищами по группе или преподавателем), можно добавить комментарий к определенному фрагменту текста. Для этого нужно: </a:t>
            </a:r>
          </a:p>
          <a:p>
            <a:pPr>
              <a:defRPr/>
            </a:pPr>
            <a:r>
              <a:rPr lang="ru-RU" dirty="0">
                <a:solidFill>
                  <a:srgbClr val="C00000"/>
                </a:solidFill>
              </a:rPr>
              <a:t>1. Поставить курсор в нужное место текста и вызвать вставку комментария;</a:t>
            </a:r>
          </a:p>
          <a:p>
            <a:pPr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2. Ввести текст; </a:t>
            </a:r>
          </a:p>
          <a:p>
            <a:pPr>
              <a:defRPr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3. Нажать кнопку              «Добавить».</a:t>
            </a:r>
          </a:p>
          <a:p>
            <a:pPr>
              <a:defRPr/>
            </a:pPr>
            <a:endParaRPr lang="ru-RU" dirty="0"/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4257675" y="1628775"/>
            <a:ext cx="4059238" cy="12954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H="1">
            <a:off x="6948488" y="1628775"/>
            <a:ext cx="1368425" cy="10795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2051050" y="1773238"/>
            <a:ext cx="4537075" cy="2879725"/>
          </a:xfrm>
          <a:prstGeom prst="straightConnector1">
            <a:avLst/>
          </a:prstGeom>
          <a:ln w="38100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олилиния 26"/>
          <p:cNvSpPr/>
          <p:nvPr/>
        </p:nvSpPr>
        <p:spPr>
          <a:xfrm>
            <a:off x="4433888" y="1854200"/>
            <a:ext cx="2063750" cy="3257550"/>
          </a:xfrm>
          <a:custGeom>
            <a:avLst/>
            <a:gdLst>
              <a:gd name="connsiteX0" fmla="*/ 0 w 2064327"/>
              <a:gd name="connsiteY0" fmla="*/ 154303 h 3257465"/>
              <a:gd name="connsiteX1" fmla="*/ 969818 w 2064327"/>
              <a:gd name="connsiteY1" fmla="*/ 43467 h 3257465"/>
              <a:gd name="connsiteX2" fmla="*/ 1440872 w 2064327"/>
              <a:gd name="connsiteY2" fmla="*/ 791612 h 3257465"/>
              <a:gd name="connsiteX3" fmla="*/ 1052945 w 2064327"/>
              <a:gd name="connsiteY3" fmla="*/ 2426449 h 3257465"/>
              <a:gd name="connsiteX4" fmla="*/ 900545 w 2064327"/>
              <a:gd name="connsiteY4" fmla="*/ 3202303 h 3257465"/>
              <a:gd name="connsiteX5" fmla="*/ 2064327 w 2064327"/>
              <a:gd name="connsiteY5" fmla="*/ 3133030 h 3257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64327" h="3257465">
                <a:moveTo>
                  <a:pt x="0" y="154303"/>
                </a:moveTo>
                <a:cubicBezTo>
                  <a:pt x="364836" y="45776"/>
                  <a:pt x="729673" y="-62751"/>
                  <a:pt x="969818" y="43467"/>
                </a:cubicBezTo>
                <a:cubicBezTo>
                  <a:pt x="1209963" y="149685"/>
                  <a:pt x="1427018" y="394448"/>
                  <a:pt x="1440872" y="791612"/>
                </a:cubicBezTo>
                <a:cubicBezTo>
                  <a:pt x="1454726" y="1188776"/>
                  <a:pt x="1143000" y="2024667"/>
                  <a:pt x="1052945" y="2426449"/>
                </a:cubicBezTo>
                <a:cubicBezTo>
                  <a:pt x="962890" y="2828231"/>
                  <a:pt x="731981" y="3084540"/>
                  <a:pt x="900545" y="3202303"/>
                </a:cubicBezTo>
                <a:cubicBezTo>
                  <a:pt x="1069109" y="3320066"/>
                  <a:pt x="1566718" y="3226548"/>
                  <a:pt x="2064327" y="3133030"/>
                </a:cubicBezTo>
              </a:path>
            </a:pathLst>
          </a:custGeom>
          <a:ln w="38100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765300"/>
            <a:ext cx="8589963" cy="482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387" name="TextBox 1"/>
          <p:cNvSpPr txBox="1">
            <a:spLocks noChangeArrowheads="1"/>
          </p:cNvSpPr>
          <p:nvPr/>
        </p:nvSpPr>
        <p:spPr bwMode="auto">
          <a:xfrm>
            <a:off x="468313" y="476250"/>
            <a:ext cx="84455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При возникновении сложностей в работе с документом можно воспользоваться справкой</a:t>
            </a:r>
          </a:p>
          <a:p>
            <a:pPr eaLnBrk="1" hangingPunct="1"/>
            <a:r>
              <a:rPr lang="ru-RU"/>
              <a:t>или обратиться к преподавателю –</a:t>
            </a:r>
          </a:p>
          <a:p>
            <a:pPr eaLnBrk="1" hangingPunct="1"/>
            <a:r>
              <a:rPr lang="ru-RU"/>
              <a:t>по электронной почте или лично. </a:t>
            </a:r>
          </a:p>
        </p:txBody>
      </p:sp>
      <p:sp>
        <p:nvSpPr>
          <p:cNvPr id="6" name="Полилиния 5"/>
          <p:cNvSpPr/>
          <p:nvPr/>
        </p:nvSpPr>
        <p:spPr>
          <a:xfrm>
            <a:off x="3783013" y="969963"/>
            <a:ext cx="1252537" cy="1468437"/>
          </a:xfrm>
          <a:custGeom>
            <a:avLst/>
            <a:gdLst>
              <a:gd name="connsiteX0" fmla="*/ 0 w 1252640"/>
              <a:gd name="connsiteY0" fmla="*/ 0 h 1468582"/>
              <a:gd name="connsiteX1" fmla="*/ 1219200 w 1252640"/>
              <a:gd name="connsiteY1" fmla="*/ 249382 h 1468582"/>
              <a:gd name="connsiteX2" fmla="*/ 789709 w 1252640"/>
              <a:gd name="connsiteY2" fmla="*/ 1468582 h 146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2640" h="1468582">
                <a:moveTo>
                  <a:pt x="0" y="0"/>
                </a:moveTo>
                <a:cubicBezTo>
                  <a:pt x="543791" y="2309"/>
                  <a:pt x="1087582" y="4618"/>
                  <a:pt x="1219200" y="249382"/>
                </a:cubicBezTo>
                <a:cubicBezTo>
                  <a:pt x="1350818" y="494146"/>
                  <a:pt x="1070263" y="981364"/>
                  <a:pt x="789709" y="1468582"/>
                </a:cubicBezTo>
              </a:path>
            </a:pathLst>
          </a:cu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73250"/>
            <a:ext cx="8748713" cy="491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411" name="TextBox 1"/>
          <p:cNvSpPr txBox="1">
            <a:spLocks noChangeArrowheads="1"/>
          </p:cNvSpPr>
          <p:nvPr/>
        </p:nvSpPr>
        <p:spPr bwMode="auto">
          <a:xfrm>
            <a:off x="468313" y="468313"/>
            <a:ext cx="85312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Доступные Вам документы можно найти не только по ссылке из письма с оповещением о предоставлении доступа, но и зайдя прямо на сервис </a:t>
            </a:r>
            <a:r>
              <a:rPr lang="en-US"/>
              <a:t>Google-</a:t>
            </a:r>
            <a:r>
              <a:rPr lang="ru-RU"/>
              <a:t>документы: </a:t>
            </a:r>
            <a:r>
              <a:rPr lang="en-US">
                <a:hlinkClick r:id="rId3"/>
              </a:rPr>
              <a:t>https://docs.google.com</a:t>
            </a:r>
            <a:r>
              <a:rPr lang="ru-RU"/>
              <a:t>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"/>
          <p:cNvSpPr txBox="1">
            <a:spLocks noChangeArrowheads="1"/>
          </p:cNvSpPr>
          <p:nvPr/>
        </p:nvSpPr>
        <p:spPr bwMode="auto">
          <a:xfrm>
            <a:off x="468313" y="333375"/>
            <a:ext cx="8359775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Также доступные Вам документы можно найти через сервис </a:t>
            </a:r>
            <a:r>
              <a:rPr lang="en-US"/>
              <a:t>Google-</a:t>
            </a:r>
            <a:r>
              <a:rPr lang="ru-RU"/>
              <a:t>Диск: </a:t>
            </a:r>
            <a:r>
              <a:rPr lang="en-US">
                <a:hlinkClick r:id="rId2"/>
              </a:rPr>
              <a:t>https://drive.google.com</a:t>
            </a:r>
            <a:r>
              <a:rPr lang="ru-RU"/>
              <a:t> </a:t>
            </a:r>
          </a:p>
          <a:p>
            <a:pPr eaLnBrk="1" hangingPunct="1"/>
            <a:r>
              <a:rPr lang="ru-RU"/>
              <a:t>в категории «Доступные мне»: </a:t>
            </a:r>
            <a:r>
              <a:rPr lang="en-US">
                <a:hlinkClick r:id="rId3"/>
              </a:rPr>
              <a:t>https://drive.google.com/drive/shared-with-me</a:t>
            </a:r>
            <a:r>
              <a:rPr lang="ru-RU"/>
              <a:t> </a:t>
            </a:r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773238"/>
            <a:ext cx="8577263" cy="482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Прямая со стрелкой 3"/>
          <p:cNvCxnSpPr/>
          <p:nvPr/>
        </p:nvCxnSpPr>
        <p:spPr>
          <a:xfrm flipH="1">
            <a:off x="1403350" y="1255713"/>
            <a:ext cx="2160588" cy="231775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79388" y="3789363"/>
            <a:ext cx="1368425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Успешной работы!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</a:t>
            </a:r>
            <a:endParaRPr lang="ru-RU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  <a:t>В чем особенность заданий для СРС, выполняемых с использованием сервиса </a:t>
            </a:r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</a:rPr>
              <a:t>Google-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  <a:t>документы</a:t>
            </a:r>
            <a:endParaRPr lang="ru-RU" sz="28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075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8888"/>
          </a:xfrm>
        </p:spPr>
        <p:txBody>
          <a:bodyPr/>
          <a:lstStyle/>
          <a:p>
            <a:r>
              <a:rPr lang="ru-RU" sz="2400" smtClean="0"/>
              <a:t>Студенты работают совместно над одним документом.</a:t>
            </a:r>
          </a:p>
          <a:p>
            <a:r>
              <a:rPr lang="ru-RU" sz="2400" smtClean="0"/>
              <a:t>Вклад каждого можно оценить, так как сохраняется история изменений документа.</a:t>
            </a:r>
          </a:p>
          <a:p>
            <a:r>
              <a:rPr lang="ru-RU" sz="2400" smtClean="0"/>
              <a:t>Работая в группе, можно получить полезный для всех результат – например, справочник, подборку информации по определенной теме, при этом:</a:t>
            </a:r>
          </a:p>
          <a:p>
            <a:pPr lvl="1"/>
            <a:r>
              <a:rPr lang="ru-RU" sz="2000" smtClean="0"/>
              <a:t>каждый прорабатывает лучше только какую-то часть - это занимает меньше времени, чем выполнение такой же работы самостоятельно,</a:t>
            </a:r>
          </a:p>
          <a:p>
            <a:pPr lvl="1"/>
            <a:r>
              <a:rPr lang="ru-RU" sz="2000" smtClean="0"/>
              <a:t>но может воспользоваться результатами товарищей, </a:t>
            </a:r>
          </a:p>
          <a:p>
            <a:pPr lvl="1"/>
            <a:r>
              <a:rPr lang="ru-RU" sz="2000" smtClean="0"/>
              <a:t>при этом преподаватель может давать более развернутую обратную связь, чем если бы пришлось комментировать работу каждого отдельно.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Clr>
                <a:srgbClr val="000000"/>
              </a:buClr>
              <a:buSzPct val="100000"/>
              <a:buFont typeface="Calibri" pitchFamily="34" charset="0"/>
              <a:buNone/>
            </a:pPr>
            <a:r>
              <a:rPr lang="en-GB" sz="3600">
                <a:solidFill>
                  <a:srgbClr val="000000"/>
                </a:solidFill>
                <a:latin typeface="Calibri" pitchFamily="34" charset="0"/>
              </a:rPr>
              <a:t>Как работать с «Google Документы»?</a:t>
            </a:r>
          </a:p>
        </p:txBody>
      </p:sp>
      <p:sp>
        <p:nvSpPr>
          <p:cNvPr id="4099" name="Text Box 2"/>
          <p:cNvSpPr txBox="1">
            <a:spLocks noChangeArrowheads="1"/>
          </p:cNvSpPr>
          <p:nvPr/>
        </p:nvSpPr>
        <p:spPr bwMode="auto">
          <a:xfrm>
            <a:off x="457200" y="1143000"/>
            <a:ext cx="8229600" cy="51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741363" indent="-284163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600"/>
              </a:spcBef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GB" sz="2400">
                <a:solidFill>
                  <a:srgbClr val="000000"/>
                </a:solidFill>
                <a:latin typeface="Calibri" pitchFamily="34" charset="0"/>
              </a:rPr>
              <a:t>С основами использования сервиса «Google Документы» можно познакомится по ссылке:</a:t>
            </a:r>
          </a:p>
          <a:p>
            <a:pPr lvl="1" eaLnBrk="1" hangingPunct="1">
              <a:spcBef>
                <a:spcPts val="500"/>
              </a:spcBef>
              <a:buClr>
                <a:srgbClr val="0000FF"/>
              </a:buClr>
              <a:buSzPct val="100000"/>
              <a:buFont typeface="Arial" charset="0"/>
              <a:buChar char="–"/>
            </a:pPr>
            <a:r>
              <a:rPr lang="en-GB" sz="2000">
                <a:solidFill>
                  <a:srgbClr val="0000FF"/>
                </a:solidFill>
                <a:latin typeface="Calibri" pitchFamily="34" charset="0"/>
                <a:hlinkClick r:id="rId3"/>
              </a:rPr>
              <a:t>https://support.google.com/drive/answer/143206?ref_topic=21008&amp;rd=1</a:t>
            </a:r>
          </a:p>
          <a:p>
            <a:pPr eaLnBrk="1" hangingPunct="1">
              <a:spcBef>
                <a:spcPts val="600"/>
              </a:spcBef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GB" sz="2400">
                <a:solidFill>
                  <a:srgbClr val="000000"/>
                </a:solidFill>
                <a:latin typeface="Calibri" pitchFamily="34" charset="0"/>
              </a:rPr>
              <a:t>Для работы с сервисом необходима учетная запись, которая является единой для всех сервисов Google. </a:t>
            </a:r>
          </a:p>
          <a:p>
            <a:pPr eaLnBrk="1" hangingPunct="1">
              <a:spcBef>
                <a:spcPts val="600"/>
              </a:spcBef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GB" sz="2400">
                <a:solidFill>
                  <a:srgbClr val="000000"/>
                </a:solidFill>
                <a:latin typeface="Calibri" pitchFamily="34" charset="0"/>
              </a:rPr>
              <a:t>Авторизованный доступ к документам позволяет:</a:t>
            </a:r>
          </a:p>
          <a:p>
            <a:pPr lvl="1" eaLnBrk="1" hangingPunct="1">
              <a:spcBef>
                <a:spcPts val="500"/>
              </a:spcBef>
              <a:buClr>
                <a:srgbClr val="000000"/>
              </a:buClr>
              <a:buSzPct val="100000"/>
              <a:buFont typeface="Arial" charset="0"/>
              <a:buChar char="–"/>
            </a:pPr>
            <a:r>
              <a:rPr lang="en-GB" sz="2000">
                <a:solidFill>
                  <a:srgbClr val="000000"/>
                </a:solidFill>
                <a:latin typeface="Calibri" pitchFamily="34" charset="0"/>
              </a:rPr>
              <a:t>предоставлять доступ к документам конкретным пользователям;</a:t>
            </a:r>
          </a:p>
          <a:p>
            <a:pPr lvl="1" eaLnBrk="1" hangingPunct="1">
              <a:spcBef>
                <a:spcPts val="500"/>
              </a:spcBef>
              <a:buClr>
                <a:srgbClr val="000000"/>
              </a:buClr>
              <a:buSzPct val="100000"/>
              <a:buFont typeface="Arial" charset="0"/>
              <a:buChar char="–"/>
            </a:pPr>
            <a:r>
              <a:rPr lang="en-GB" sz="2000">
                <a:solidFill>
                  <a:srgbClr val="000000"/>
                </a:solidFill>
                <a:latin typeface="Calibri" pitchFamily="34" charset="0"/>
              </a:rPr>
              <a:t>сохранять историю изменений документа, просматривать кем были внесены те или иные изменения (при необходимости можно также вернуться к какой-либо предыдущей версии);</a:t>
            </a:r>
          </a:p>
          <a:p>
            <a:pPr lvl="1" eaLnBrk="1" hangingPunct="1">
              <a:spcBef>
                <a:spcPts val="500"/>
              </a:spcBef>
              <a:buClr>
                <a:srgbClr val="000000"/>
              </a:buClr>
              <a:buSzPct val="100000"/>
              <a:buFont typeface="Arial" charset="0"/>
              <a:buChar char="–"/>
            </a:pPr>
            <a:r>
              <a:rPr lang="en-GB" sz="2000">
                <a:solidFill>
                  <a:srgbClr val="000000"/>
                </a:solidFill>
                <a:latin typeface="Calibri" pitchFamily="34" charset="0"/>
              </a:rPr>
              <a:t>оставлять комментарии к документу в целом или отдельным его фрагментам, что позволяет редактирующим его пользователям здесь же обсуждать ход работы. </a:t>
            </a:r>
          </a:p>
          <a:p>
            <a:pPr lvl="1" eaLnBrk="1" hangingPunct="1">
              <a:spcBef>
                <a:spcPts val="500"/>
              </a:spcBef>
              <a:buClr>
                <a:srgbClr val="000000"/>
              </a:buClr>
              <a:buSzPct val="100000"/>
              <a:buFont typeface="Arial" charset="0"/>
              <a:buNone/>
            </a:pPr>
            <a:endParaRPr lang="en-GB" sz="200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Clr>
                <a:srgbClr val="000000"/>
              </a:buClr>
              <a:buSzPct val="100000"/>
              <a:buFont typeface="Calibri" pitchFamily="34" charset="0"/>
              <a:buNone/>
            </a:pPr>
            <a:r>
              <a:rPr lang="en-GB" sz="3600">
                <a:solidFill>
                  <a:srgbClr val="000000"/>
                </a:solidFill>
                <a:latin typeface="Calibri" pitchFamily="34" charset="0"/>
              </a:rPr>
              <a:t>Как работать с «Google Документы»?</a:t>
            </a:r>
          </a:p>
        </p:txBody>
      </p:sp>
      <p:sp>
        <p:nvSpPr>
          <p:cNvPr id="26627" name="Text Box 2"/>
          <p:cNvSpPr txBox="1">
            <a:spLocks noChangeArrowheads="1"/>
          </p:cNvSpPr>
          <p:nvPr/>
        </p:nvSpPr>
        <p:spPr bwMode="auto">
          <a:xfrm>
            <a:off x="457200" y="1143000"/>
            <a:ext cx="8229600" cy="5238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341313" indent="-341313">
              <a:spcBef>
                <a:spcPts val="800"/>
              </a:spcBef>
              <a:buClr>
                <a:srgbClr val="000000"/>
              </a:buClr>
              <a:buSzPct val="100000"/>
              <a:buFont typeface="Arial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sz="2400" dirty="0" err="1">
                <a:solidFill>
                  <a:srgbClr val="000000"/>
                </a:solidFill>
                <a:latin typeface="Calibri" pitchFamily="34" charset="0"/>
              </a:rPr>
              <a:t>Учетная</a:t>
            </a:r>
            <a:r>
              <a:rPr lang="en-GB" sz="240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Calibri" pitchFamily="34" charset="0"/>
              </a:rPr>
              <a:t>запись</a:t>
            </a:r>
            <a:r>
              <a:rPr lang="en-GB" sz="240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Calibri" pitchFamily="34" charset="0"/>
              </a:rPr>
              <a:t>для</a:t>
            </a:r>
            <a:r>
              <a:rPr lang="en-GB" sz="240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Calibri" pitchFamily="34" charset="0"/>
              </a:rPr>
              <a:t>сервисов</a:t>
            </a:r>
            <a:r>
              <a:rPr lang="en-GB" sz="2400" dirty="0">
                <a:solidFill>
                  <a:srgbClr val="000000"/>
                </a:solidFill>
                <a:latin typeface="Calibri" pitchFamily="34" charset="0"/>
              </a:rPr>
              <a:t> Google </a:t>
            </a:r>
            <a:r>
              <a:rPr lang="en-GB" sz="2400" dirty="0" err="1">
                <a:solidFill>
                  <a:srgbClr val="000000"/>
                </a:solidFill>
                <a:latin typeface="Calibri" pitchFamily="34" charset="0"/>
              </a:rPr>
              <a:t>должна</a:t>
            </a:r>
            <a:r>
              <a:rPr lang="en-GB" sz="240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Calibri" pitchFamily="34" charset="0"/>
              </a:rPr>
              <a:t>быть</a:t>
            </a:r>
            <a:r>
              <a:rPr lang="en-GB" sz="240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Calibri" pitchFamily="34" charset="0"/>
              </a:rPr>
              <a:t>привязана</a:t>
            </a:r>
            <a:r>
              <a:rPr lang="en-GB" sz="2400" dirty="0">
                <a:solidFill>
                  <a:srgbClr val="000000"/>
                </a:solidFill>
                <a:latin typeface="Calibri" pitchFamily="34" charset="0"/>
              </a:rPr>
              <a:t> к </a:t>
            </a:r>
            <a:r>
              <a:rPr lang="en-GB" sz="2400" dirty="0" err="1">
                <a:solidFill>
                  <a:srgbClr val="000000"/>
                </a:solidFill>
                <a:latin typeface="Calibri" pitchFamily="34" charset="0"/>
              </a:rPr>
              <a:t>адресу</a:t>
            </a:r>
            <a:r>
              <a:rPr lang="en-GB" sz="240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Calibri" pitchFamily="34" charset="0"/>
              </a:rPr>
              <a:t>электронной</a:t>
            </a:r>
            <a:r>
              <a:rPr lang="en-GB" sz="240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Calibri" pitchFamily="34" charset="0"/>
              </a:rPr>
              <a:t>почты</a:t>
            </a:r>
            <a:r>
              <a:rPr lang="en-GB" sz="2400" dirty="0">
                <a:solidFill>
                  <a:srgbClr val="000000"/>
                </a:solidFill>
                <a:latin typeface="Calibri" pitchFamily="34" charset="0"/>
              </a:rPr>
              <a:t>:</a:t>
            </a:r>
          </a:p>
          <a:p>
            <a:pPr marL="741363" lvl="1" indent="-284163">
              <a:spcBef>
                <a:spcPts val="700"/>
              </a:spcBef>
              <a:buClr>
                <a:srgbClr val="000000"/>
              </a:buClr>
              <a:buSzPct val="100000"/>
              <a:buFont typeface="Arial" charset="0"/>
              <a:buChar char="–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sz="2400" dirty="0" err="1">
                <a:solidFill>
                  <a:srgbClr val="000000"/>
                </a:solidFill>
                <a:latin typeface="Calibri" pitchFamily="34" charset="0"/>
              </a:rPr>
              <a:t>для</a:t>
            </a:r>
            <a:r>
              <a:rPr lang="en-GB" sz="240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Calibri" pitchFamily="34" charset="0"/>
              </a:rPr>
              <a:t>пользователей</a:t>
            </a:r>
            <a:r>
              <a:rPr lang="en-GB" sz="240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Calibri" pitchFamily="34" charset="0"/>
              </a:rPr>
              <a:t>почтовой</a:t>
            </a:r>
            <a:r>
              <a:rPr lang="en-GB" sz="240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Calibri" pitchFamily="34" charset="0"/>
              </a:rPr>
              <a:t>службы</a:t>
            </a:r>
            <a:r>
              <a:rPr lang="en-GB" sz="240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Calibri" pitchFamily="34" charset="0"/>
              </a:rPr>
              <a:t>Gmail.com</a:t>
            </a:r>
            <a:r>
              <a:rPr lang="en-GB" sz="240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Calibri" pitchFamily="34" charset="0"/>
              </a:rPr>
              <a:t>дополнительная</a:t>
            </a:r>
            <a:r>
              <a:rPr lang="en-GB" sz="240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Calibri" pitchFamily="34" charset="0"/>
              </a:rPr>
              <a:t>регистрация</a:t>
            </a:r>
            <a:r>
              <a:rPr lang="en-GB" sz="240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Calibri" pitchFamily="34" charset="0"/>
              </a:rPr>
              <a:t>не</a:t>
            </a:r>
            <a:r>
              <a:rPr lang="en-GB" sz="240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Calibri" pitchFamily="34" charset="0"/>
              </a:rPr>
              <a:t>требуется</a:t>
            </a:r>
            <a:r>
              <a:rPr lang="en-GB" sz="2400" dirty="0">
                <a:solidFill>
                  <a:srgbClr val="000000"/>
                </a:solidFill>
                <a:latin typeface="Calibri" pitchFamily="34" charset="0"/>
              </a:rPr>
              <a:t> – </a:t>
            </a:r>
            <a:r>
              <a:rPr lang="en-GB" sz="2400" dirty="0" err="1">
                <a:solidFill>
                  <a:srgbClr val="000000"/>
                </a:solidFill>
                <a:latin typeface="Calibri" pitchFamily="34" charset="0"/>
              </a:rPr>
              <a:t>почтовая</a:t>
            </a:r>
            <a:r>
              <a:rPr lang="en-GB" sz="240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Calibri" pitchFamily="34" charset="0"/>
              </a:rPr>
              <a:t>учетная</a:t>
            </a:r>
            <a:r>
              <a:rPr lang="en-GB" sz="240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Calibri" pitchFamily="34" charset="0"/>
              </a:rPr>
              <a:t>запись</a:t>
            </a:r>
            <a:r>
              <a:rPr lang="en-GB" sz="240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Calibri" pitchFamily="34" charset="0"/>
              </a:rPr>
              <a:t>позволяет</a:t>
            </a:r>
            <a:r>
              <a:rPr lang="en-GB" sz="240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Calibri" pitchFamily="34" charset="0"/>
              </a:rPr>
              <a:t>работать</a:t>
            </a:r>
            <a:r>
              <a:rPr lang="en-GB" sz="240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Calibri" pitchFamily="34" charset="0"/>
              </a:rPr>
              <a:t>со</a:t>
            </a:r>
            <a:r>
              <a:rPr lang="en-GB" sz="240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Calibri" pitchFamily="34" charset="0"/>
              </a:rPr>
              <a:t>всеми</a:t>
            </a:r>
            <a:r>
              <a:rPr lang="en-GB" sz="240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Calibri" pitchFamily="34" charset="0"/>
              </a:rPr>
              <a:t>сервисами</a:t>
            </a:r>
            <a:r>
              <a:rPr lang="en-GB" sz="2400" dirty="0">
                <a:solidFill>
                  <a:srgbClr val="000000"/>
                </a:solidFill>
                <a:latin typeface="Calibri" pitchFamily="34" charset="0"/>
              </a:rPr>
              <a:t> Google;</a:t>
            </a:r>
          </a:p>
          <a:p>
            <a:pPr marL="741363" lvl="1" indent="-284163">
              <a:spcBef>
                <a:spcPts val="700"/>
              </a:spcBef>
              <a:buClr>
                <a:srgbClr val="000000"/>
              </a:buClr>
              <a:buSzPct val="100000"/>
              <a:buFont typeface="Arial" charset="0"/>
              <a:buChar char="–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sz="2400" dirty="0" err="1">
                <a:solidFill>
                  <a:srgbClr val="000000"/>
                </a:solidFill>
                <a:latin typeface="Calibri" pitchFamily="34" charset="0"/>
              </a:rPr>
              <a:t>при</a:t>
            </a:r>
            <a:r>
              <a:rPr lang="en-GB" sz="240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Calibri" pitchFamily="34" charset="0"/>
              </a:rPr>
              <a:t>создании</a:t>
            </a:r>
            <a:r>
              <a:rPr lang="en-GB" sz="240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Calibri" pitchFamily="34" charset="0"/>
              </a:rPr>
              <a:t>новой</a:t>
            </a:r>
            <a:r>
              <a:rPr lang="en-GB" sz="240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Calibri" pitchFamily="34" charset="0"/>
              </a:rPr>
              <a:t>учетной</a:t>
            </a:r>
            <a:r>
              <a:rPr lang="en-GB" sz="240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Calibri" pitchFamily="34" charset="0"/>
              </a:rPr>
              <a:t>записи</a:t>
            </a:r>
            <a:r>
              <a:rPr lang="en-GB" sz="240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Calibri" pitchFamily="34" charset="0"/>
              </a:rPr>
              <a:t>ее</a:t>
            </a:r>
            <a:r>
              <a:rPr lang="en-GB" sz="240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Calibri" pitchFamily="34" charset="0"/>
              </a:rPr>
              <a:t>можно</a:t>
            </a:r>
            <a:r>
              <a:rPr lang="en-GB" sz="2400" dirty="0">
                <a:solidFill>
                  <a:srgbClr val="000000"/>
                </a:solidFill>
                <a:latin typeface="Calibri" pitchFamily="34" charset="0"/>
              </a:rPr>
              <a:t> «</a:t>
            </a:r>
            <a:r>
              <a:rPr lang="en-GB" sz="2400" dirty="0" err="1">
                <a:solidFill>
                  <a:srgbClr val="000000"/>
                </a:solidFill>
                <a:latin typeface="Calibri" pitchFamily="34" charset="0"/>
              </a:rPr>
              <a:t>привязать</a:t>
            </a:r>
            <a:r>
              <a:rPr lang="en-GB" sz="2400" dirty="0">
                <a:solidFill>
                  <a:srgbClr val="000000"/>
                </a:solidFill>
                <a:latin typeface="Calibri" pitchFamily="34" charset="0"/>
              </a:rPr>
              <a:t>» к </a:t>
            </a:r>
            <a:r>
              <a:rPr lang="en-GB" sz="2400" dirty="0" err="1">
                <a:solidFill>
                  <a:srgbClr val="000000"/>
                </a:solidFill>
                <a:latin typeface="Calibri" pitchFamily="34" charset="0"/>
              </a:rPr>
              <a:t>адресу</a:t>
            </a:r>
            <a:r>
              <a:rPr lang="en-GB" sz="240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Calibri" pitchFamily="34" charset="0"/>
              </a:rPr>
              <a:t>электронной</a:t>
            </a:r>
            <a:r>
              <a:rPr lang="en-GB" sz="240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Calibri" pitchFamily="34" charset="0"/>
              </a:rPr>
              <a:t>почты</a:t>
            </a:r>
            <a:r>
              <a:rPr lang="en-GB" sz="240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Calibri" pitchFamily="34" charset="0"/>
              </a:rPr>
              <a:t>других</a:t>
            </a:r>
            <a:r>
              <a:rPr lang="en-GB" sz="240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Calibri" pitchFamily="34" charset="0"/>
              </a:rPr>
              <a:t>почтовых</a:t>
            </a:r>
            <a:r>
              <a:rPr lang="en-GB" sz="240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Calibri" pitchFamily="34" charset="0"/>
              </a:rPr>
              <a:t>систем</a:t>
            </a:r>
            <a:r>
              <a:rPr lang="en-GB" sz="2400" dirty="0">
                <a:solidFill>
                  <a:srgbClr val="000000"/>
                </a:solidFill>
                <a:latin typeface="Calibri" pitchFamily="34" charset="0"/>
              </a:rPr>
              <a:t>. </a:t>
            </a:r>
            <a:endParaRPr lang="ru-RU" sz="2400" dirty="0">
              <a:solidFill>
                <a:srgbClr val="000000"/>
              </a:solidFill>
              <a:latin typeface="Calibri" pitchFamily="34" charset="0"/>
            </a:endParaRPr>
          </a:p>
          <a:p>
            <a:pPr marL="284163" indent="-284163" algn="ctr">
              <a:spcBef>
                <a:spcPts val="700"/>
              </a:spcBef>
              <a:buClr>
                <a:srgbClr val="000000"/>
              </a:buClr>
              <a:buSzPct val="10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2800" b="1" dirty="0">
                <a:solidFill>
                  <a:srgbClr val="FF0000"/>
                </a:solidFill>
                <a:latin typeface="Calibri" pitchFamily="34" charset="0"/>
              </a:rPr>
              <a:t>Лучше связать учетную запись с тем почтовым ящиком, который Вы регулярно проверяете</a:t>
            </a:r>
            <a:r>
              <a:rPr lang="ru-RU" sz="2800" b="1" dirty="0">
                <a:solidFill>
                  <a:srgbClr val="FF0000"/>
                </a:solidFill>
                <a:latin typeface="Calibri" pitchFamily="34" charset="0"/>
              </a:rPr>
              <a:t>!</a:t>
            </a:r>
          </a:p>
          <a:p>
            <a:pPr algn="ctr">
              <a:spcBef>
                <a:spcPts val="700"/>
              </a:spcBef>
              <a:buClr>
                <a:srgbClr val="000000"/>
              </a:buClr>
              <a:buSzPct val="10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4" charset="0"/>
              </a:rPr>
              <a:t>Так как на этот адрес будут приходить </a:t>
            </a:r>
            <a:b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4" charset="0"/>
              </a:rPr>
            </a:br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4" charset="0"/>
              </a:rPr>
              <a:t>уведомления о комментариях и т.п.</a:t>
            </a:r>
            <a:endParaRPr lang="en-GB" sz="2400" dirty="0">
              <a:solidFill>
                <a:schemeClr val="tx1">
                  <a:lumMod val="50000"/>
                  <a:lumOff val="50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0"/>
            <a:ext cx="73152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 Box 1"/>
          <p:cNvSpPr txBox="1">
            <a:spLocks noChangeArrowheads="1"/>
          </p:cNvSpPr>
          <p:nvPr/>
        </p:nvSpPr>
        <p:spPr bwMode="auto">
          <a:xfrm>
            <a:off x="457200" y="212725"/>
            <a:ext cx="8229600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Clr>
                <a:srgbClr val="000000"/>
              </a:buClr>
              <a:buSzPct val="100000"/>
              <a:buFont typeface="Calibri" pitchFamily="34" charset="0"/>
              <a:buNone/>
            </a:pPr>
            <a:r>
              <a:rPr lang="en-GB" sz="3200">
                <a:solidFill>
                  <a:srgbClr val="000000"/>
                </a:solidFill>
                <a:latin typeface="Calibri" pitchFamily="34" charset="0"/>
              </a:rPr>
              <a:t>Как создать учетную запись сервисов Google</a:t>
            </a:r>
            <a:r>
              <a:rPr lang="ru-RU" sz="3200">
                <a:solidFill>
                  <a:srgbClr val="000000"/>
                </a:solidFill>
                <a:latin typeface="Calibri" pitchFamily="34" charset="0"/>
              </a:rPr>
              <a:t>?</a:t>
            </a:r>
          </a:p>
          <a:p>
            <a:pPr algn="ctr" eaLnBrk="1" hangingPunct="1">
              <a:buClr>
                <a:srgbClr val="000000"/>
              </a:buClr>
              <a:buSzPct val="100000"/>
              <a:buFont typeface="Calibri" pitchFamily="34" charset="0"/>
              <a:buNone/>
            </a:pPr>
            <a:r>
              <a:rPr lang="ru-RU" sz="2000">
                <a:solidFill>
                  <a:srgbClr val="000000"/>
                </a:solidFill>
                <a:latin typeface="Calibri" pitchFamily="34" charset="0"/>
              </a:rPr>
              <a:t>Справочная информация: </a:t>
            </a:r>
            <a:r>
              <a:rPr lang="en-US" sz="2000">
                <a:solidFill>
                  <a:srgbClr val="000000"/>
                </a:solidFill>
                <a:latin typeface="Calibri" pitchFamily="34" charset="0"/>
                <a:hlinkClick r:id="rId4"/>
              </a:rPr>
              <a:t>https://support.google.com/accounts/?hl=ru#topic=3382296</a:t>
            </a:r>
            <a:r>
              <a:rPr lang="ru-RU" sz="200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GB" sz="200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sz="3200">
                <a:solidFill>
                  <a:srgbClr val="000000"/>
                </a:solidFill>
                <a:latin typeface="Calibri" pitchFamily="34" charset="0"/>
              </a:rPr>
              <a:t/>
            </a:r>
            <a:br>
              <a:rPr lang="en-GB" sz="3200">
                <a:solidFill>
                  <a:srgbClr val="000000"/>
                </a:solidFill>
                <a:latin typeface="Calibri" pitchFamily="34" charset="0"/>
              </a:rPr>
            </a:br>
            <a:r>
              <a:rPr lang="ru-RU" sz="2800">
                <a:solidFill>
                  <a:srgbClr val="000000"/>
                </a:solidFill>
                <a:latin typeface="Calibri" pitchFamily="34" charset="0"/>
              </a:rPr>
              <a:t>Краткий обзор. Зайти на сайт: </a:t>
            </a:r>
            <a:r>
              <a:rPr lang="en-GB" sz="2800">
                <a:solidFill>
                  <a:srgbClr val="0000FF"/>
                </a:solidFill>
                <a:latin typeface="Calibri" pitchFamily="34" charset="0"/>
                <a:hlinkClick r:id="rId5"/>
              </a:rPr>
              <a:t>www.google.ru</a:t>
            </a:r>
            <a:r>
              <a:rPr lang="en-GB" sz="2800">
                <a:solidFill>
                  <a:srgbClr val="000000"/>
                </a:solidFill>
                <a:latin typeface="Calibri" pitchFamily="34" charset="0"/>
              </a:rPr>
              <a:t> </a:t>
            </a:r>
            <a:endParaRPr lang="ru-RU" sz="2800">
              <a:solidFill>
                <a:srgbClr val="000000"/>
              </a:solidFill>
              <a:latin typeface="Calibri" pitchFamily="34" charset="0"/>
            </a:endParaRPr>
          </a:p>
          <a:p>
            <a:pPr algn="ctr" eaLnBrk="1" hangingPunct="1">
              <a:buClr>
                <a:srgbClr val="000000"/>
              </a:buClr>
              <a:buSzPct val="100000"/>
              <a:buFont typeface="Calibri" pitchFamily="34" charset="0"/>
              <a:buNone/>
            </a:pPr>
            <a:r>
              <a:rPr lang="ru-RU" sz="2800">
                <a:solidFill>
                  <a:srgbClr val="000000"/>
                </a:solidFill>
                <a:latin typeface="Calibri" pitchFamily="34" charset="0"/>
              </a:rPr>
              <a:t>Кликнуть на кнопку «Войти» (см. ниже)</a:t>
            </a:r>
            <a:endParaRPr lang="en-GB" sz="2800">
              <a:solidFill>
                <a:srgbClr val="000000"/>
              </a:solidFill>
              <a:latin typeface="Calibri" pitchFamily="34" charset="0"/>
            </a:endParaRPr>
          </a:p>
        </p:txBody>
      </p:sp>
      <p:cxnSp>
        <p:nvCxnSpPr>
          <p:cNvPr id="6148" name="AutoShape 5"/>
          <p:cNvCxnSpPr>
            <a:cxnSpLocks noChangeShapeType="1"/>
          </p:cNvCxnSpPr>
          <p:nvPr/>
        </p:nvCxnSpPr>
        <p:spPr bwMode="auto">
          <a:xfrm flipH="1" flipV="1">
            <a:off x="7000875" y="3000375"/>
            <a:ext cx="1000125" cy="1428750"/>
          </a:xfrm>
          <a:prstGeom prst="straightConnector1">
            <a:avLst/>
          </a:prstGeom>
          <a:noFill/>
          <a:ln w="38160">
            <a:solidFill>
              <a:srgbClr val="FF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1"/>
          <p:cNvSpPr txBox="1">
            <a:spLocks noChangeArrowheads="1"/>
          </p:cNvSpPr>
          <p:nvPr/>
        </p:nvSpPr>
        <p:spPr bwMode="auto">
          <a:xfrm>
            <a:off x="457200" y="252413"/>
            <a:ext cx="8229600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Clr>
                <a:srgbClr val="000000"/>
              </a:buClr>
              <a:buSzPct val="100000"/>
              <a:buFont typeface="Calibri" pitchFamily="34" charset="0"/>
              <a:buNone/>
            </a:pPr>
            <a:r>
              <a:rPr lang="ru-RU" sz="3600">
                <a:solidFill>
                  <a:srgbClr val="000000"/>
                </a:solidFill>
                <a:latin typeface="Calibri" pitchFamily="34" charset="0"/>
              </a:rPr>
              <a:t>В форме входа выбрать ссылку </a:t>
            </a:r>
            <a:br>
              <a:rPr lang="ru-RU" sz="3600">
                <a:solidFill>
                  <a:srgbClr val="000000"/>
                </a:solidFill>
                <a:latin typeface="Calibri" pitchFamily="34" charset="0"/>
              </a:rPr>
            </a:br>
            <a:r>
              <a:rPr lang="ru-RU" sz="3600">
                <a:solidFill>
                  <a:srgbClr val="000000"/>
                </a:solidFill>
                <a:latin typeface="Calibri" pitchFamily="34" charset="0"/>
              </a:rPr>
              <a:t>«Создать аккаунт»</a:t>
            </a:r>
            <a:endParaRPr lang="en-GB" sz="360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717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2000250"/>
            <a:ext cx="73152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172" name="AutoShape 5"/>
          <p:cNvCxnSpPr>
            <a:cxnSpLocks noChangeShapeType="1"/>
          </p:cNvCxnSpPr>
          <p:nvPr/>
        </p:nvCxnSpPr>
        <p:spPr bwMode="auto">
          <a:xfrm rot="10800000" flipV="1">
            <a:off x="5357813" y="4643438"/>
            <a:ext cx="3143250" cy="857250"/>
          </a:xfrm>
          <a:prstGeom prst="straightConnector1">
            <a:avLst/>
          </a:prstGeom>
          <a:noFill/>
          <a:ln w="38160">
            <a:solidFill>
              <a:srgbClr val="FF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Овал 8"/>
          <p:cNvSpPr/>
          <p:nvPr/>
        </p:nvSpPr>
        <p:spPr>
          <a:xfrm>
            <a:off x="3571875" y="5429250"/>
            <a:ext cx="1500188" cy="4286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463" y="5302250"/>
            <a:ext cx="1998662" cy="1490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Создать </a:t>
            </a:r>
            <a:r>
              <a:rPr lang="ru-RU" sz="2800" dirty="0" err="1" smtClean="0">
                <a:solidFill>
                  <a:schemeClr val="accent5">
                    <a:lumMod val="75000"/>
                  </a:schemeClr>
                </a:solidFill>
              </a:rPr>
              <a:t>аккаунт</a:t>
            </a: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 вместе с новым почтовым адресом в системе </a:t>
            </a:r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</a:rPr>
              <a:t>gmail.com </a:t>
            </a: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или «привязать» к существующему адресу электронной почты?</a:t>
            </a:r>
            <a:endParaRPr lang="ru-RU" sz="28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95288" y="1844675"/>
            <a:ext cx="3400425" cy="4525963"/>
          </a:xfrm>
        </p:spPr>
        <p:txBody>
          <a:bodyPr/>
          <a:lstStyle/>
          <a:p>
            <a:pPr>
              <a:defRPr/>
            </a:pPr>
            <a:r>
              <a:rPr lang="en-GB" sz="2200" dirty="0" err="1" smtClean="0">
                <a:solidFill>
                  <a:srgbClr val="000000"/>
                </a:solidFill>
              </a:rPr>
              <a:t>Если</a:t>
            </a:r>
            <a:r>
              <a:rPr lang="en-GB" sz="2200" dirty="0" smtClean="0">
                <a:solidFill>
                  <a:srgbClr val="000000"/>
                </a:solidFill>
              </a:rPr>
              <a:t> у </a:t>
            </a:r>
            <a:r>
              <a:rPr lang="en-GB" sz="2200" dirty="0" err="1" smtClean="0">
                <a:solidFill>
                  <a:srgbClr val="000000"/>
                </a:solidFill>
              </a:rPr>
              <a:t>Вас</a:t>
            </a:r>
            <a:r>
              <a:rPr lang="en-GB" sz="2200" dirty="0" smtClean="0">
                <a:solidFill>
                  <a:srgbClr val="000000"/>
                </a:solidFill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</a:rPr>
              <a:t>есть</a:t>
            </a:r>
            <a:r>
              <a:rPr lang="en-GB" sz="2200" dirty="0" smtClean="0">
                <a:solidFill>
                  <a:srgbClr val="000000"/>
                </a:solidFill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</a:rPr>
              <a:t>электронная</a:t>
            </a:r>
            <a:r>
              <a:rPr lang="en-GB" sz="2200" dirty="0" smtClean="0">
                <a:solidFill>
                  <a:srgbClr val="000000"/>
                </a:solidFill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</a:rPr>
              <a:t>почта</a:t>
            </a:r>
            <a:r>
              <a:rPr lang="en-GB" sz="2200" dirty="0" smtClean="0">
                <a:solidFill>
                  <a:srgbClr val="000000"/>
                </a:solidFill>
              </a:rPr>
              <a:t>, </a:t>
            </a:r>
            <a:r>
              <a:rPr lang="en-GB" sz="2200" dirty="0" err="1" smtClean="0">
                <a:solidFill>
                  <a:srgbClr val="000000"/>
                </a:solidFill>
              </a:rPr>
              <a:t>которой</a:t>
            </a:r>
            <a:r>
              <a:rPr lang="en-GB" sz="2200" dirty="0" smtClean="0">
                <a:solidFill>
                  <a:srgbClr val="000000"/>
                </a:solidFill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</a:rPr>
              <a:t>Вы</a:t>
            </a:r>
            <a:r>
              <a:rPr lang="en-GB" sz="2200" dirty="0" smtClean="0">
                <a:solidFill>
                  <a:srgbClr val="000000"/>
                </a:solidFill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</a:rPr>
              <a:t>регулярно</a:t>
            </a:r>
            <a:r>
              <a:rPr lang="en-GB" sz="2200" dirty="0" smtClean="0">
                <a:solidFill>
                  <a:srgbClr val="000000"/>
                </a:solidFill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</a:rPr>
              <a:t>пользуетесь</a:t>
            </a:r>
            <a:r>
              <a:rPr lang="en-GB" sz="2200" dirty="0" smtClean="0">
                <a:solidFill>
                  <a:srgbClr val="000000"/>
                </a:solidFill>
              </a:rPr>
              <a:t> </a:t>
            </a:r>
            <a:r>
              <a:rPr lang="ru-RU" sz="2200" dirty="0" smtClean="0">
                <a:solidFill>
                  <a:srgbClr val="000000"/>
                </a:solidFill>
              </a:rPr>
              <a:t>в учебных целях </a:t>
            </a:r>
            <a:r>
              <a:rPr lang="en-GB" sz="2200" dirty="0" smtClean="0">
                <a:solidFill>
                  <a:srgbClr val="000000"/>
                </a:solidFill>
              </a:rPr>
              <a:t>(</a:t>
            </a:r>
            <a:r>
              <a:rPr lang="en-GB" sz="2200" dirty="0" err="1" smtClean="0">
                <a:solidFill>
                  <a:srgbClr val="000000"/>
                </a:solidFill>
              </a:rPr>
              <a:t>не</a:t>
            </a:r>
            <a:r>
              <a:rPr lang="en-GB" sz="2200" dirty="0" smtClean="0">
                <a:solidFill>
                  <a:srgbClr val="000000"/>
                </a:solidFill>
              </a:rPr>
              <a:t> в </a:t>
            </a:r>
            <a:r>
              <a:rPr lang="en-GB" sz="2200" dirty="0" err="1" smtClean="0">
                <a:solidFill>
                  <a:srgbClr val="000000"/>
                </a:solidFill>
              </a:rPr>
              <a:t>системе</a:t>
            </a:r>
            <a:r>
              <a:rPr lang="en-GB" sz="2200" dirty="0" smtClean="0">
                <a:solidFill>
                  <a:srgbClr val="000000"/>
                </a:solidFill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</a:rPr>
              <a:t>Gmail.com</a:t>
            </a:r>
            <a:r>
              <a:rPr lang="en-GB" sz="2200" dirty="0" smtClean="0">
                <a:solidFill>
                  <a:srgbClr val="000000"/>
                </a:solidFill>
              </a:rPr>
              <a:t>), </a:t>
            </a:r>
            <a:endParaRPr lang="ru-RU" sz="2200" dirty="0" smtClean="0">
              <a:solidFill>
                <a:srgbClr val="000000"/>
              </a:solidFill>
            </a:endParaRPr>
          </a:p>
          <a:p>
            <a:pPr lvl="1">
              <a:defRPr/>
            </a:pPr>
            <a:r>
              <a:rPr lang="en-GB" sz="2200" dirty="0" err="1" smtClean="0">
                <a:solidFill>
                  <a:srgbClr val="C00000"/>
                </a:solidFill>
              </a:rPr>
              <a:t>лучше</a:t>
            </a:r>
            <a:r>
              <a:rPr lang="en-GB" sz="2200" dirty="0" smtClean="0">
                <a:solidFill>
                  <a:srgbClr val="C00000"/>
                </a:solidFill>
              </a:rPr>
              <a:t> «</a:t>
            </a:r>
            <a:r>
              <a:rPr lang="en-GB" sz="2200" dirty="0" err="1" smtClean="0">
                <a:solidFill>
                  <a:srgbClr val="C00000"/>
                </a:solidFill>
              </a:rPr>
              <a:t>привязать</a:t>
            </a:r>
            <a:r>
              <a:rPr lang="en-GB" sz="2200" dirty="0" smtClean="0">
                <a:solidFill>
                  <a:srgbClr val="C00000"/>
                </a:solidFill>
              </a:rPr>
              <a:t>» </a:t>
            </a:r>
            <a:r>
              <a:rPr lang="en-GB" sz="2200" dirty="0" err="1" smtClean="0">
                <a:solidFill>
                  <a:srgbClr val="C00000"/>
                </a:solidFill>
              </a:rPr>
              <a:t>учетную</a:t>
            </a:r>
            <a:r>
              <a:rPr lang="en-GB" sz="2200" dirty="0" smtClean="0">
                <a:solidFill>
                  <a:srgbClr val="C00000"/>
                </a:solidFill>
              </a:rPr>
              <a:t> </a:t>
            </a:r>
            <a:r>
              <a:rPr lang="en-GB" sz="2200" dirty="0" err="1" smtClean="0">
                <a:solidFill>
                  <a:srgbClr val="C00000"/>
                </a:solidFill>
              </a:rPr>
              <a:t>запись</a:t>
            </a:r>
            <a:r>
              <a:rPr lang="en-GB" sz="2200" dirty="0" smtClean="0">
                <a:solidFill>
                  <a:srgbClr val="C00000"/>
                </a:solidFill>
              </a:rPr>
              <a:t> к </a:t>
            </a:r>
            <a:r>
              <a:rPr lang="en-GB" sz="2200" dirty="0" err="1" smtClean="0">
                <a:solidFill>
                  <a:srgbClr val="C00000"/>
                </a:solidFill>
              </a:rPr>
              <a:t>существующему</a:t>
            </a:r>
            <a:r>
              <a:rPr lang="en-GB" sz="2200" dirty="0" smtClean="0">
                <a:solidFill>
                  <a:srgbClr val="C00000"/>
                </a:solidFill>
              </a:rPr>
              <a:t> </a:t>
            </a:r>
            <a:r>
              <a:rPr lang="en-GB" sz="2200" dirty="0" err="1" smtClean="0">
                <a:solidFill>
                  <a:srgbClr val="C00000"/>
                </a:solidFill>
              </a:rPr>
              <a:t>ящику</a:t>
            </a:r>
            <a:r>
              <a:rPr lang="en-GB" sz="2200" dirty="0" smtClean="0">
                <a:solidFill>
                  <a:schemeClr val="tx2">
                    <a:lumMod val="50000"/>
                  </a:schemeClr>
                </a:solidFill>
              </a:rPr>
              <a:t>. 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3714750" y="1600200"/>
            <a:ext cx="4972050" cy="4525963"/>
          </a:xfrm>
        </p:spPr>
        <p:txBody>
          <a:bodyPr/>
          <a:lstStyle/>
          <a:p>
            <a:pPr>
              <a:defRPr/>
            </a:pPr>
            <a:r>
              <a:rPr lang="en-GB" sz="2200" dirty="0" err="1" smtClean="0">
                <a:solidFill>
                  <a:srgbClr val="000000"/>
                </a:solidFill>
              </a:rPr>
              <a:t>Если</a:t>
            </a:r>
            <a:r>
              <a:rPr lang="en-GB" sz="2200" dirty="0" smtClean="0">
                <a:solidFill>
                  <a:srgbClr val="000000"/>
                </a:solidFill>
              </a:rPr>
              <a:t> В</a:t>
            </a:r>
            <a:r>
              <a:rPr lang="ru-RU" sz="2200" dirty="0" err="1" smtClean="0">
                <a:solidFill>
                  <a:srgbClr val="000000"/>
                </a:solidFill>
              </a:rPr>
              <a:t>ы</a:t>
            </a:r>
            <a:r>
              <a:rPr lang="ru-RU" sz="2200" dirty="0" smtClean="0">
                <a:solidFill>
                  <a:srgbClr val="000000"/>
                </a:solidFill>
              </a:rPr>
              <a:t> не пользуетесь регулярно </a:t>
            </a:r>
            <a:r>
              <a:rPr lang="en-GB" sz="2200" dirty="0" err="1" smtClean="0">
                <a:solidFill>
                  <a:srgbClr val="000000"/>
                </a:solidFill>
              </a:rPr>
              <a:t>электронн</a:t>
            </a:r>
            <a:r>
              <a:rPr lang="ru-RU" sz="2200" dirty="0" smtClean="0">
                <a:solidFill>
                  <a:srgbClr val="000000"/>
                </a:solidFill>
              </a:rPr>
              <a:t>ой</a:t>
            </a:r>
            <a:r>
              <a:rPr lang="en-GB" sz="2200" dirty="0" smtClean="0">
                <a:solidFill>
                  <a:srgbClr val="000000"/>
                </a:solidFill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</a:rPr>
              <a:t>почт</a:t>
            </a:r>
            <a:r>
              <a:rPr lang="ru-RU" sz="2200" dirty="0" smtClean="0">
                <a:solidFill>
                  <a:srgbClr val="000000"/>
                </a:solidFill>
              </a:rPr>
              <a:t>ой для учебных целей</a:t>
            </a:r>
            <a:r>
              <a:rPr lang="en-GB" sz="2200" dirty="0" smtClean="0">
                <a:solidFill>
                  <a:srgbClr val="000000"/>
                </a:solidFill>
              </a:rPr>
              <a:t>,</a:t>
            </a:r>
            <a:endParaRPr lang="ru-RU" sz="2200" dirty="0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ru-RU" sz="2200" dirty="0" smtClean="0">
                <a:solidFill>
                  <a:srgbClr val="000000"/>
                </a:solidFill>
              </a:rPr>
              <a:t>или хотите сохранить существующий ящик для личного общения,</a:t>
            </a:r>
          </a:p>
          <a:p>
            <a:pPr>
              <a:defRPr/>
            </a:pPr>
            <a:r>
              <a:rPr lang="ru-RU" sz="2200" dirty="0" smtClean="0">
                <a:solidFill>
                  <a:srgbClr val="000000"/>
                </a:solidFill>
              </a:rPr>
              <a:t>или Вас не устраивают возможности используемой почтовой системы,</a:t>
            </a:r>
          </a:p>
          <a:p>
            <a:pPr lvl="1">
              <a:defRPr/>
            </a:pPr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</a:rPr>
              <a:t>лучше создать </a:t>
            </a:r>
            <a:r>
              <a:rPr lang="ru-RU" sz="2200" dirty="0" err="1" smtClean="0">
                <a:solidFill>
                  <a:schemeClr val="tx2">
                    <a:lumMod val="50000"/>
                  </a:schemeClr>
                </a:solidFill>
              </a:rPr>
              <a:t>аккаунт</a:t>
            </a:r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</a:rPr>
              <a:t> вместе с новым адресом электронной почты, и регулярно пользоваться им в учебных целях.</a:t>
            </a:r>
            <a:endParaRPr lang="ru-RU" sz="22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819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516563"/>
            <a:ext cx="1266825" cy="106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5549900"/>
            <a:ext cx="1835150" cy="1027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люс 2"/>
          <p:cNvSpPr/>
          <p:nvPr/>
        </p:nvSpPr>
        <p:spPr>
          <a:xfrm>
            <a:off x="1450975" y="5749925"/>
            <a:ext cx="627063" cy="628650"/>
          </a:xfrm>
          <a:prstGeom prst="mathPlus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17463" y="5392738"/>
            <a:ext cx="4122737" cy="1565275"/>
          </a:xfrm>
          <a:prstGeom prst="ellipse">
            <a:avLst/>
          </a:prstGeom>
          <a:noFill/>
          <a:ln w="730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63" y="2714625"/>
            <a:ext cx="6096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Text Box 1"/>
          <p:cNvSpPr txBox="1">
            <a:spLocks noChangeArrowheads="1"/>
          </p:cNvSpPr>
          <p:nvPr/>
        </p:nvSpPr>
        <p:spPr bwMode="auto">
          <a:xfrm>
            <a:off x="285750" y="273050"/>
            <a:ext cx="8072438" cy="194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Calibri" pitchFamily="34" charset="0"/>
              <a:buNone/>
              <a:defRPr/>
            </a:pPr>
            <a:r>
              <a:rPr lang="en-GB" sz="2000" b="1" dirty="0" err="1" smtClean="0">
                <a:solidFill>
                  <a:srgbClr val="000000"/>
                </a:solidFill>
                <a:latin typeface="Calibri" pitchFamily="34" charset="0"/>
              </a:rPr>
              <a:t>При</a:t>
            </a:r>
            <a:r>
              <a:rPr lang="en-GB" sz="2000" b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sz="2000" b="1" dirty="0" err="1" smtClean="0">
                <a:solidFill>
                  <a:srgbClr val="000000"/>
                </a:solidFill>
                <a:latin typeface="Calibri" pitchFamily="34" charset="0"/>
              </a:rPr>
              <a:t>создании</a:t>
            </a:r>
            <a:r>
              <a:rPr lang="en-GB" sz="2000" b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sz="2000" b="1" dirty="0" err="1" smtClean="0">
                <a:solidFill>
                  <a:srgbClr val="000000"/>
                </a:solidFill>
                <a:latin typeface="Calibri" pitchFamily="34" charset="0"/>
              </a:rPr>
              <a:t>учетной</a:t>
            </a:r>
            <a:r>
              <a:rPr lang="en-GB" sz="2000" b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sz="2000" b="1" dirty="0" err="1" smtClean="0">
                <a:solidFill>
                  <a:srgbClr val="000000"/>
                </a:solidFill>
                <a:latin typeface="Calibri" pitchFamily="34" charset="0"/>
              </a:rPr>
              <a:t>записи</a:t>
            </a:r>
            <a:r>
              <a:rPr lang="en-GB" sz="2000" b="1" dirty="0" smtClean="0">
                <a:solidFill>
                  <a:srgbClr val="000000"/>
                </a:solidFill>
                <a:latin typeface="Calibri" pitchFamily="34" charset="0"/>
              </a:rPr>
              <a:t>:</a:t>
            </a:r>
            <a:endParaRPr lang="ru-RU" sz="2000" b="1" dirty="0" smtClean="0">
              <a:solidFill>
                <a:srgbClr val="000000"/>
              </a:solidFill>
              <a:latin typeface="Calibri" pitchFamily="34" charset="0"/>
            </a:endParaRPr>
          </a:p>
          <a:p>
            <a:pPr eaLnBrk="1" hangingPunct="1">
              <a:buClr>
                <a:srgbClr val="000000"/>
              </a:buClr>
              <a:buSzPct val="100000"/>
              <a:buFont typeface="Calibri" pitchFamily="34" charset="0"/>
              <a:buNone/>
              <a:defRPr/>
            </a:pPr>
            <a:endParaRPr lang="ru-RU" sz="2000" b="1" dirty="0" smtClean="0">
              <a:solidFill>
                <a:srgbClr val="000000"/>
              </a:solidFill>
              <a:latin typeface="Calibri" pitchFamily="34" charset="0"/>
            </a:endParaRPr>
          </a:p>
          <a:p>
            <a:pPr algn="r" eaLnBrk="1" hangingPunct="1">
              <a:buClr>
                <a:srgbClr val="000000"/>
              </a:buClr>
              <a:buSzPct val="100000"/>
              <a:defRPr/>
            </a:pPr>
            <a:r>
              <a:rPr lang="en-GB" sz="2000" dirty="0" err="1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Чтобы</a:t>
            </a:r>
            <a:r>
              <a:rPr lang="en-GB" sz="20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en-GB" sz="2000" dirty="0" err="1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создать</a:t>
            </a:r>
            <a:r>
              <a:rPr lang="en-GB" sz="20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en-GB" sz="2000" dirty="0" err="1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новую</a:t>
            </a:r>
            <a:r>
              <a:rPr lang="en-GB" sz="20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en-GB" sz="2000" dirty="0" err="1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учетную</a:t>
            </a:r>
            <a:r>
              <a:rPr lang="en-GB" sz="20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en-GB" sz="2000" dirty="0" err="1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запись</a:t>
            </a:r>
            <a:r>
              <a:rPr lang="en-GB" sz="20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en-GB" sz="2000" b="1" dirty="0" err="1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вместе</a:t>
            </a:r>
            <a:r>
              <a:rPr lang="en-GB" sz="20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 с </a:t>
            </a:r>
            <a:r>
              <a:rPr lang="en-GB" sz="2000" b="1" dirty="0" err="1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новым</a:t>
            </a:r>
            <a:r>
              <a:rPr lang="en-GB" sz="20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en-GB" sz="2000" b="1" dirty="0" err="1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адресом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en-GB" sz="20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en-GB" sz="2000" dirty="0" err="1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электронной</a:t>
            </a:r>
            <a:r>
              <a:rPr lang="en-GB" sz="20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en-GB" sz="2000" dirty="0" err="1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почты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 в системе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Gmail.com</a:t>
            </a:r>
            <a:r>
              <a:rPr lang="en-GB" sz="20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, </a:t>
            </a:r>
            <a:r>
              <a:rPr lang="en-GB" sz="2000" dirty="0" err="1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нужно</a:t>
            </a:r>
            <a:r>
              <a:rPr lang="en-GB" sz="20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просто </a:t>
            </a:r>
            <a:r>
              <a:rPr lang="en-GB" sz="2000" dirty="0" err="1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заполнить</a:t>
            </a:r>
            <a:r>
              <a:rPr lang="en-GB" sz="20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en-GB" sz="2000" dirty="0" err="1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форму</a:t>
            </a:r>
            <a:r>
              <a:rPr lang="en-GB" sz="20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, и </a:t>
            </a:r>
            <a:r>
              <a:rPr lang="en-GB" sz="2000" dirty="0" err="1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действовать</a:t>
            </a:r>
            <a:r>
              <a:rPr lang="en-GB" sz="20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en-GB" sz="2000" dirty="0" err="1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дальше</a:t>
            </a:r>
            <a:r>
              <a:rPr lang="en-GB" sz="20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en-GB" sz="2000" dirty="0" err="1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согласно</a:t>
            </a:r>
            <a:r>
              <a:rPr lang="en-GB" sz="20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en-GB" sz="2000" dirty="0" err="1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инструкциям</a:t>
            </a:r>
            <a:r>
              <a:rPr lang="en-GB" sz="20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.</a:t>
            </a:r>
          </a:p>
          <a:p>
            <a:pPr eaLnBrk="1" hangingPunct="1">
              <a:buClr>
                <a:srgbClr val="000000"/>
              </a:buClr>
              <a:buSzPct val="100000"/>
              <a:buFont typeface="Calibri" pitchFamily="34" charset="0"/>
              <a:buNone/>
              <a:defRPr/>
            </a:pPr>
            <a:endParaRPr lang="en-GB" sz="2000" b="1" dirty="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9220" name="Text Box 5"/>
          <p:cNvSpPr txBox="1">
            <a:spLocks noChangeArrowheads="1"/>
          </p:cNvSpPr>
          <p:nvPr/>
        </p:nvSpPr>
        <p:spPr bwMode="auto">
          <a:xfrm>
            <a:off x="285750" y="2214563"/>
            <a:ext cx="2857500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500"/>
              </a:spcBef>
              <a:buClr>
                <a:srgbClr val="000000"/>
              </a:buClr>
              <a:buSzPct val="100000"/>
              <a:buFont typeface="Arial" charset="0"/>
              <a:buNone/>
            </a:pPr>
            <a:endParaRPr lang="en-GB" sz="2000">
              <a:solidFill>
                <a:srgbClr val="000000"/>
              </a:solidFill>
              <a:latin typeface="Calibri" pitchFamily="34" charset="0"/>
            </a:endParaRPr>
          </a:p>
          <a:p>
            <a:pPr eaLnBrk="1" hangingPunct="1">
              <a:spcBef>
                <a:spcPts val="500"/>
              </a:spcBef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GB" sz="2000">
                <a:solidFill>
                  <a:srgbClr val="000000"/>
                </a:solidFill>
                <a:latin typeface="Calibri" pitchFamily="34" charset="0"/>
              </a:rPr>
              <a:t>Чтобы создать учетную запись, «привязав» ее к </a:t>
            </a:r>
            <a:r>
              <a:rPr lang="en-GB" sz="2000" b="1">
                <a:solidFill>
                  <a:srgbClr val="C00000"/>
                </a:solidFill>
                <a:latin typeface="Calibri" pitchFamily="34" charset="0"/>
              </a:rPr>
              <a:t>существующему почтовому адресу на других системах</a:t>
            </a:r>
            <a:r>
              <a:rPr lang="en-GB" sz="2000">
                <a:solidFill>
                  <a:srgbClr val="000000"/>
                </a:solidFill>
                <a:latin typeface="Calibri" pitchFamily="34" charset="0"/>
              </a:rPr>
              <a:t>, нужно нажать на ссылку «Использовать текущий адрес эл. почты», а дальше также заполнять форму и следовать инструкциям.                                                                                  </a:t>
            </a:r>
          </a:p>
        </p:txBody>
      </p:sp>
      <p:cxnSp>
        <p:nvCxnSpPr>
          <p:cNvPr id="9221" name="AutoShape 6"/>
          <p:cNvCxnSpPr>
            <a:cxnSpLocks noChangeShapeType="1"/>
          </p:cNvCxnSpPr>
          <p:nvPr/>
        </p:nvCxnSpPr>
        <p:spPr bwMode="auto">
          <a:xfrm flipV="1">
            <a:off x="2928938" y="4714875"/>
            <a:ext cx="4000500" cy="71438"/>
          </a:xfrm>
          <a:prstGeom prst="straightConnector1">
            <a:avLst/>
          </a:prstGeom>
          <a:noFill/>
          <a:ln w="38160">
            <a:solidFill>
              <a:srgbClr val="FF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Овал 10"/>
          <p:cNvSpPr/>
          <p:nvPr/>
        </p:nvSpPr>
        <p:spPr>
          <a:xfrm>
            <a:off x="6929438" y="4572000"/>
            <a:ext cx="1428750" cy="2143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r>
              <a:rPr lang="ru-RU" sz="3600" smtClean="0"/>
              <a:t>Это важно… </a:t>
            </a:r>
          </a:p>
        </p:txBody>
      </p:sp>
      <p:sp>
        <p:nvSpPr>
          <p:cNvPr id="10243" name="Объект 2"/>
          <p:cNvSpPr>
            <a:spLocks noGrp="1"/>
          </p:cNvSpPr>
          <p:nvPr>
            <p:ph idx="1"/>
          </p:nvPr>
        </p:nvSpPr>
        <p:spPr>
          <a:xfrm>
            <a:off x="250825" y="908050"/>
            <a:ext cx="8497888" cy="5146675"/>
          </a:xfrm>
        </p:spPr>
        <p:txBody>
          <a:bodyPr/>
          <a:lstStyle/>
          <a:p>
            <a:r>
              <a:rPr lang="ru-RU" sz="2200" smtClean="0"/>
              <a:t>Если Вы можете забыть имя своей учетной записи (логин) и пароль к ней, запишите эти сведения в блокнот, который берете с собой в университет. </a:t>
            </a:r>
            <a:r>
              <a:rPr lang="ru-RU" sz="2200" b="1" smtClean="0">
                <a:solidFill>
                  <a:srgbClr val="C00000"/>
                </a:solidFill>
              </a:rPr>
              <a:t>Входить в учетную запись может потребоваться и в университете, и дома…</a:t>
            </a:r>
          </a:p>
          <a:p>
            <a:r>
              <a:rPr lang="ru-RU" sz="2200" smtClean="0"/>
              <a:t>Если Вы входите в учетную запись в университете или другом публичном месте, </a:t>
            </a:r>
            <a:r>
              <a:rPr lang="ru-RU" sz="2200" b="1" smtClean="0">
                <a:solidFill>
                  <a:srgbClr val="C00000"/>
                </a:solidFill>
              </a:rPr>
              <a:t>не забывайте сделать выход </a:t>
            </a:r>
            <a:r>
              <a:rPr lang="ru-RU" sz="2200" smtClean="0"/>
              <a:t>из нее после завершения работы.</a:t>
            </a:r>
          </a:p>
          <a:p>
            <a:r>
              <a:rPr lang="ru-RU" sz="2200" smtClean="0"/>
              <a:t>В качестве имени пользователя в </a:t>
            </a:r>
            <a:r>
              <a:rPr lang="en-US" sz="2200" smtClean="0"/>
              <a:t>Google</a:t>
            </a:r>
            <a:r>
              <a:rPr lang="ru-RU" sz="2200" smtClean="0"/>
              <a:t>-аккаунте (учетной записи) используется полное имя из настроек электронной почты. </a:t>
            </a:r>
          </a:p>
          <a:p>
            <a:pPr lvl="1"/>
            <a:r>
              <a:rPr lang="ru-RU" sz="2200" smtClean="0"/>
              <a:t>При создании электронной почты, которую Вы будете использовать для учебной работы </a:t>
            </a:r>
            <a:r>
              <a:rPr lang="ru-RU" sz="2200" b="1" smtClean="0">
                <a:solidFill>
                  <a:srgbClr val="C00000"/>
                </a:solidFill>
              </a:rPr>
              <a:t>укажите свои настоящие фамилию и имя</a:t>
            </a:r>
            <a:r>
              <a:rPr lang="ru-RU" sz="2200" smtClean="0"/>
              <a:t>. </a:t>
            </a:r>
          </a:p>
          <a:p>
            <a:r>
              <a:rPr lang="ru-RU" sz="2200" smtClean="0"/>
              <a:t>Фото профиля в настройках электронной почты и учетной записи </a:t>
            </a:r>
            <a:r>
              <a:rPr lang="en-US" sz="2200" smtClean="0"/>
              <a:t>Google</a:t>
            </a:r>
            <a:r>
              <a:rPr lang="ru-RU" sz="2200" smtClean="0"/>
              <a:t> тоже не будет лишним – так сокурсникам и преподавателям будет проще Вас узнавать в виртуальном общении.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>
          <a:solidFill>
            <a:srgbClr val="C0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1245</TotalTime>
  <Words>898</Words>
  <Application>Microsoft Office PowerPoint</Application>
  <PresentationFormat>Экран (4:3)</PresentationFormat>
  <Paragraphs>73</Paragraphs>
  <Slides>18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Wingdings</vt:lpstr>
      <vt:lpstr>Times New Roman</vt:lpstr>
      <vt:lpstr>Тема Office</vt:lpstr>
      <vt:lpstr>Как и для чего использовать сервис «Google-документы» в самостоятельной работе студентов</vt:lpstr>
      <vt:lpstr>В чем особенность заданий для СРС, выполняемых с использованием сервиса Google-документы</vt:lpstr>
      <vt:lpstr>Презентация PowerPoint</vt:lpstr>
      <vt:lpstr>Презентация PowerPoint</vt:lpstr>
      <vt:lpstr>Презентация PowerPoint</vt:lpstr>
      <vt:lpstr>Презентация PowerPoint</vt:lpstr>
      <vt:lpstr>Создать аккаунт вместе с новым почтовым адресом в системе gmail.com или «привязать» к существующему адресу электронной почты?</vt:lpstr>
      <vt:lpstr>Презентация PowerPoint</vt:lpstr>
      <vt:lpstr>Это важно…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Успешной работы! 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Качественные и количественные методы психолого-педагогических исследований</dc:title>
  <dc:creator>Admin</dc:creator>
  <cp:lastModifiedBy>Ольга Меркулова</cp:lastModifiedBy>
  <cp:revision>60</cp:revision>
  <dcterms:created xsi:type="dcterms:W3CDTF">2012-02-08T08:49:58Z</dcterms:created>
  <dcterms:modified xsi:type="dcterms:W3CDTF">2017-03-17T10:40:54Z</dcterms:modified>
</cp:coreProperties>
</file>