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  <p:sldId id="263" r:id="rId8"/>
    <p:sldId id="264" r:id="rId9"/>
    <p:sldId id="259" r:id="rId10"/>
    <p:sldId id="265" r:id="rId11"/>
    <p:sldId id="267" r:id="rId12"/>
    <p:sldId id="266" r:id="rId13"/>
    <p:sldId id="269" r:id="rId14"/>
    <p:sldId id="270" r:id="rId15"/>
    <p:sldId id="271" r:id="rId16"/>
    <p:sldId id="268" r:id="rId17"/>
    <p:sldId id="272" r:id="rId18"/>
    <p:sldId id="274" r:id="rId19"/>
    <p:sldId id="275" r:id="rId20"/>
    <p:sldId id="273" r:id="rId21"/>
    <p:sldId id="276" r:id="rId22"/>
    <p:sldId id="277" r:id="rId23"/>
    <p:sldId id="278" r:id="rId24"/>
    <p:sldId id="280" r:id="rId25"/>
    <p:sldId id="279" r:id="rId26"/>
    <p:sldId id="281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45" d="100"/>
          <a:sy n="45" d="100"/>
        </p:scale>
        <p:origin x="202" y="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079AE-C5EA-44BE-AA08-836C42D3DA31}" type="datetimeFigureOut">
              <a:rPr lang="ru-RU" smtClean="0"/>
              <a:t>28.03.2023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04-A324-4743-B00A-3E0DDAC42C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612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079AE-C5EA-44BE-AA08-836C42D3DA31}" type="datetimeFigureOut">
              <a:rPr lang="ru-RU" smtClean="0"/>
              <a:t>28.03.2023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04-A324-4743-B00A-3E0DDAC42C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944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079AE-C5EA-44BE-AA08-836C42D3DA31}" type="datetimeFigureOut">
              <a:rPr lang="ru-RU" smtClean="0"/>
              <a:t>28.03.2023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04-A324-4743-B00A-3E0DDAC42C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6795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079AE-C5EA-44BE-AA08-836C42D3DA31}" type="datetimeFigureOut">
              <a:rPr lang="ru-RU" smtClean="0"/>
              <a:t>28.03.2023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04-A324-4743-B00A-3E0DDAC42C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007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079AE-C5EA-44BE-AA08-836C42D3DA31}" type="datetimeFigureOut">
              <a:rPr lang="ru-RU" smtClean="0"/>
              <a:t>28.03.2023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04-A324-4743-B00A-3E0DDAC42C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1504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079AE-C5EA-44BE-AA08-836C42D3DA31}" type="datetimeFigureOut">
              <a:rPr lang="ru-RU" smtClean="0"/>
              <a:t>28.03.2023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04-A324-4743-B00A-3E0DDAC42C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4476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079AE-C5EA-44BE-AA08-836C42D3DA31}" type="datetimeFigureOut">
              <a:rPr lang="ru-RU" smtClean="0"/>
              <a:t>28.03.2023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04-A324-4743-B00A-3E0DDAC42C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660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079AE-C5EA-44BE-AA08-836C42D3DA31}" type="datetimeFigureOut">
              <a:rPr lang="ru-RU" smtClean="0"/>
              <a:t>28.03.2023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04-A324-4743-B00A-3E0DDAC42C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680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079AE-C5EA-44BE-AA08-836C42D3DA31}" type="datetimeFigureOut">
              <a:rPr lang="ru-RU" smtClean="0"/>
              <a:t>28.03.2023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04-A324-4743-B00A-3E0DDAC42C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4957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079AE-C5EA-44BE-AA08-836C42D3DA31}" type="datetimeFigureOut">
              <a:rPr lang="ru-RU" smtClean="0"/>
              <a:t>28.03.2023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04-A324-4743-B00A-3E0DDAC42C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377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079AE-C5EA-44BE-AA08-836C42D3DA31}" type="datetimeFigureOut">
              <a:rPr lang="ru-RU" smtClean="0"/>
              <a:t>28.03.2023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4004-A324-4743-B00A-3E0DDAC42C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1386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079AE-C5EA-44BE-AA08-836C42D3DA31}" type="datetimeFigureOut">
              <a:rPr lang="ru-RU" smtClean="0"/>
              <a:t>28.03.2023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C4004-A324-4743-B00A-3E0DDAC42C9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066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Анализ и оценка коллекций электронных образовательных ресурсов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err="1" smtClean="0"/>
              <a:t>Адамчук</a:t>
            </a:r>
            <a:r>
              <a:rPr lang="ru-RU" dirty="0" smtClean="0"/>
              <a:t> Светлана Сергеевна</a:t>
            </a:r>
          </a:p>
          <a:p>
            <a:r>
              <a:rPr lang="ru-RU" dirty="0" smtClean="0"/>
              <a:t>МИФ-МИБ-52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7532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0933" y="1825625"/>
            <a:ext cx="11684000" cy="4351338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Федеральное хранилище Единой коллекции цифровых образовательных ресурсов было создано в период 2005-2007 гг. в рамках проекта "Информатизация системы образования", выполняемого Национальным фондом подготовки кадров по поручению Министерства образования и науки Российской Федерации. В 2008 году пополнение и развитие Коллекции осуществлялось из средств ФЦПРО.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сосредоточение в одном месте и предоставление доступа к полному набору современных обучающих средств, предназначенных для преподавания и изучения различных учебных дисциплин в соответствии с федеральным компонентом государственных образовательных стандартов начального общего, основного общего и среднего (полного) общего образования.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231" t="27433" r="52162" b="57194"/>
          <a:stretch/>
        </p:blipFill>
        <p:spPr>
          <a:xfrm>
            <a:off x="838200" y="296334"/>
            <a:ext cx="4064001" cy="132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184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1733" y="1998132"/>
            <a:ext cx="11582400" cy="4859867"/>
          </a:xfrm>
        </p:spPr>
        <p:txBody>
          <a:bodyPr>
            <a:noAutofit/>
          </a:bodyPr>
          <a:lstStyle/>
          <a:p>
            <a:pPr marL="228600" lvl="1">
              <a:lnSpc>
                <a:spcPct val="60000"/>
              </a:lnSpc>
              <a:spcBef>
                <a:spcPts val="1000"/>
              </a:spcBef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Каталог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ученика</a:t>
            </a:r>
          </a:p>
          <a:p>
            <a:pPr marL="457200" lvl="1" indent="0">
              <a:lnSpc>
                <a:spcPct val="60000"/>
              </a:lnSpc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</a:t>
            </a:r>
          </a:p>
          <a:p>
            <a:pPr>
              <a:lnSpc>
                <a:spcPct val="60000"/>
              </a:lnSpc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коллекции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русской классической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музыки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зарубежной классической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музыки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Неорганическая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химия.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Видеоопыты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60000"/>
              </a:lnSpc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Органическая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химия.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Видеоопыты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60000"/>
              </a:lnSpc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учебного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○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ХроноГраф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N3.0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1С:ХроноГраф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2.5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просмотра ресурсов</a:t>
            </a:r>
          </a:p>
          <a:p>
            <a:pPr>
              <a:lnSpc>
                <a:spcPct val="60000"/>
              </a:lnSpc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Электронные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издания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CD/DVD;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Энциклопедия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Кругосвет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";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"Химия и Жизнь"</a:t>
            </a:r>
          </a:p>
          <a:p>
            <a:pPr>
              <a:lnSpc>
                <a:spcPct val="60000"/>
              </a:lnSpc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Ресурсы учителей</a:t>
            </a:r>
          </a:p>
          <a:p>
            <a:pPr>
              <a:lnSpc>
                <a:spcPct val="60000"/>
              </a:lnSpc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и ответы</a:t>
            </a:r>
          </a:p>
          <a:p>
            <a:pPr>
              <a:lnSpc>
                <a:spcPct val="60000"/>
              </a:lnSpc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Новости</a:t>
            </a:r>
          </a:p>
          <a:p>
            <a:pPr>
              <a:lnSpc>
                <a:spcPct val="60000"/>
              </a:lnSpc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Новые поступления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231" t="27433" r="52162" b="57194"/>
          <a:stretch/>
        </p:blipFill>
        <p:spPr>
          <a:xfrm>
            <a:off x="838200" y="296334"/>
            <a:ext cx="4064001" cy="13208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571067" y="365125"/>
            <a:ext cx="6146800" cy="1325563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Общую информационную структуру сайта можно увидеть в разделе КАРТА САЙТА.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H="1" flipV="1">
            <a:off x="159027" y="2454967"/>
            <a:ext cx="11897138" cy="99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H="1" flipV="1">
            <a:off x="159027" y="3551585"/>
            <a:ext cx="11897138" cy="99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 flipV="1">
            <a:off x="159027" y="4648203"/>
            <a:ext cx="11897138" cy="99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H="1" flipV="1">
            <a:off x="159027" y="5469837"/>
            <a:ext cx="11897138" cy="99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2530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1733" y="1998133"/>
            <a:ext cx="11582400" cy="417883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 разделом сайта является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Каталог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через который осуществляется доступ ко всем типам учебных материалов: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Наборы цифровых ресурсов к учебникам;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Поурочные планирования;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рекомендации;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 учебные материалы;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учебной деятельности;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Электронные издания;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 всех случаях использования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каталога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возможен множественный выбор предметов и классов, позволяющий находить учебные материалы, соответствующие нескольким классам и/или предметам одновременно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231" t="27433" r="52162" b="57194"/>
          <a:stretch/>
        </p:blipFill>
        <p:spPr>
          <a:xfrm>
            <a:off x="838200" y="296334"/>
            <a:ext cx="4064001" cy="13208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571067" y="999067"/>
            <a:ext cx="6146800" cy="691621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КАТАЛОГ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874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333" y="1998132"/>
            <a:ext cx="11904134" cy="4605868"/>
          </a:xfrm>
        </p:spPr>
        <p:txBody>
          <a:bodyPr>
            <a:normAutofit/>
          </a:bodyPr>
          <a:lstStyle/>
          <a:p>
            <a:pPr lvl="1">
              <a:buFont typeface="Courier New" panose="02070309020205020404" pitchFamily="49" charset="0"/>
              <a:buChar char="o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Культурно-историческое наследие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Тематические коллекции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Предметные коллекции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Большой интерес пользователей вызывают ресурсы коллекций культурно-исторического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назначения.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Именно эти ресурсы позволяют строить процесс преподавания с учетом </a:t>
            </a:r>
            <a:r>
              <a:rPr lang="ru-RU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межпредметных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связей, а также культурного, исторического и современного научного контекста. Кроме того, появилась возможность детям из отдаленных и сельских школ приблизиться к источникам исторического и культурного наследия и существенно расширились возможности учителей, пытающихся показать детям мир во всем его многообразии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231" t="27433" r="52162" b="57194"/>
          <a:stretch/>
        </p:blipFill>
        <p:spPr>
          <a:xfrm>
            <a:off x="838200" y="296334"/>
            <a:ext cx="4064001" cy="13208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571067" y="897467"/>
            <a:ext cx="6146800" cy="793221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КОЛЛЕКЦИИ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45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7999" y="2269066"/>
            <a:ext cx="11209867" cy="4334933"/>
          </a:xfrm>
        </p:spPr>
        <p:txBody>
          <a:bodyPr>
            <a:normAutofit/>
          </a:bodyPr>
          <a:lstStyle/>
          <a:p>
            <a:pPr lvl="1">
              <a:buFont typeface="Courier New" panose="02070309020205020404" pitchFamily="49" charset="0"/>
              <a:buChar char="o"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учебной деятельности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 организации учебного процесса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просмотра ресурсов</a:t>
            </a:r>
          </a:p>
          <a:p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инструментам, обеспечивающим работу с цифровыми объектами в учебной деятельности, относятся учебные картографические системы, временные оси, классификаторы, предметные виртуальные лаборатории, системы для построения генеалогических деревьев и т.д., и т.п.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231" t="27433" r="52162" b="57194"/>
          <a:stretch/>
        </p:blipFill>
        <p:spPr>
          <a:xfrm>
            <a:off x="838200" y="296334"/>
            <a:ext cx="4064001" cy="13208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571067" y="897467"/>
            <a:ext cx="6146800" cy="793221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ИНСТРУМЕНТЫ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605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7999" y="2269066"/>
            <a:ext cx="11209867" cy="4334933"/>
          </a:xfrm>
        </p:spPr>
        <p:txBody>
          <a:bodyPr>
            <a:normAutofit lnSpcReduction="10000"/>
          </a:bodyPr>
          <a:lstStyle/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ЭОР соответствует государственным образовательным стандартам</a:t>
            </a:r>
          </a:p>
          <a:p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часть цифровых образовательных ресурсов Единой коллекции может применяться при различных методиках, педагогических технологиях, в УМК с различным бумажным компонентом, на различных стадиях процесса трансформации школы - и по сегодняшним стандартам (массовые педагогические технологии), и в преподавании в соответствии с новыми стандартами (новые педагогические технологии).Важно отметить, что все ЦОР Коллекции обеспечены лицензиями на право их использования в образовательном процессе 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231" t="27433" r="52162" b="57194"/>
          <a:stretch/>
        </p:blipFill>
        <p:spPr>
          <a:xfrm>
            <a:off x="838200" y="296334"/>
            <a:ext cx="4064001" cy="132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124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0933" y="1862668"/>
            <a:ext cx="11446933" cy="4741332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данном портале собраны цифровые образовательные ресурсы различных типов: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текстовые документы в форматах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doc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rtf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для  их прочтения необходима установка MS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Word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html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-документы, читаемые при помощи интернет-браузера;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файлы форматов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wav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mp3 – аудиофайлы, читаемые Проигрывателем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Windows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Media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файлы формата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djvu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формат, в котором сохранены электронные копии журналов, книг, методичек, для их прочтения необходимо скачать программу-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просмотрщик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DjVu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Plug-in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файлы формата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pdf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используемые для отображения отсканированных документов, требуют установки программы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Acrobat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Reader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Интерактивный контент просматривается в программе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Adobe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Shockwave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Видеофайлы с расширением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mov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требуют установки программы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Quick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Программа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Flash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Player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для просмотра файлов формата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swf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Программа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Stratum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2000 - для просмотра файлов формата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exe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Ресурсы больших размеров заархивированы в формате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zip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корректной загрузки файлов на машину пользователя рекомендуется установить программу закачки файлов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Download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Master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231" t="27433" r="52162" b="57194"/>
          <a:stretch/>
        </p:blipFill>
        <p:spPr>
          <a:xfrm>
            <a:off x="821267" y="211668"/>
            <a:ext cx="4064001" cy="1320800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571067" y="643467"/>
            <a:ext cx="6146800" cy="1047221"/>
          </a:xfrm>
        </p:spPr>
        <p:txBody>
          <a:bodyPr>
            <a:noAutofit/>
          </a:bodyPr>
          <a:lstStyle/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484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8800" y="314325"/>
            <a:ext cx="6984999" cy="13255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433" y="1825625"/>
            <a:ext cx="11286567" cy="4351338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Основатель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ИнтернетУрока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Лазарев Михаил Иванович, кандидат физико-математических наук. Имеет научные труды и запатентованные изобретения.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ИнтернетУрок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российская платформа для школьного онлайн-образования, библиотека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видеоуроков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основным предметам школьной программы, частная онлайн-школа с 1 по 11 классы. Основана в 2009 году.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Сайт соответствует государственным образовательным стандартам.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рограмма полностью соответствует ФГОС РФ и ничего не упускает.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73" t="11975" r="84204" b="79642"/>
          <a:stretch/>
        </p:blipFill>
        <p:spPr>
          <a:xfrm>
            <a:off x="397434" y="314325"/>
            <a:ext cx="3730505" cy="115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537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8800" y="314325"/>
            <a:ext cx="6984999" cy="13255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433" y="1825625"/>
            <a:ext cx="11286567" cy="4351338"/>
          </a:xfrm>
        </p:spPr>
        <p:txBody>
          <a:bodyPr/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Видеоуроки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снабжены анимацией, иллюстрациями, ссылками на тематические ресурсы, конспектами, тестами для самопроверки, интерактивными тренажерами.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Платформа портала обеспечивает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обратную связь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обучающимися — возможность задать вопрос учителю. Материалы постоянно обновляются и пополняются, ресурс свободен от рекламы.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Бо́льшая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часть материалов портала находится в открытом доступе, а русский язык, математика, алгебра, геометрия, физика и химия — по абонементу.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73" t="11975" r="84204" b="79642"/>
          <a:stretch/>
        </p:blipFill>
        <p:spPr>
          <a:xfrm>
            <a:off x="397434" y="314325"/>
            <a:ext cx="3730505" cy="115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6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8800" y="263525"/>
            <a:ext cx="6984999" cy="1325563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Сборник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видеоуроков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основным школьным предметам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73" t="11975" r="84204" b="79642"/>
          <a:stretch/>
        </p:blipFill>
        <p:spPr>
          <a:xfrm>
            <a:off x="397434" y="314325"/>
            <a:ext cx="3730505" cy="1155467"/>
          </a:xfrm>
          <a:prstGeom prst="rect">
            <a:avLst/>
          </a:prstGeom>
        </p:spPr>
      </p:pic>
      <p:pic>
        <p:nvPicPr>
          <p:cNvPr id="1026" name="Picture 2" descr="Интернет урок - предмет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434" y="2326746"/>
            <a:ext cx="6683242" cy="3650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7128932" y="1825624"/>
            <a:ext cx="4605868" cy="4727575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сайта понятная структура и приятный дизайн, вы легко сориентируетесь в меню на главной странице: выбираете нужный предмет, класс и можно ознакомиться со списком доступных интернет-уроков.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 составлены методистами, они же проверяют и утверждают каждый урок перед его появлением на портале.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84946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8800" y="314325"/>
            <a:ext cx="6984999" cy="13255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433" y="1825625"/>
            <a:ext cx="11286567" cy="435133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базе портала с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видеоуроками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работает Домашняя школа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ИнтернетУрок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— онлайн-школа с 1 по 11 классы. Обучение проходит в одном из трех форматов на выбор (по мере возрастания возможностей):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экспресс — ученикам доступна библиотека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видеоуроков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выстроенная в соответствии с ФГОС РФ программа обучения, видеозаписи консультаций;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учителем — домашние задания с проверкой учителями и оценками, общение с педагогами в чате;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зачислением — зачисление в школу-партнер и получение аттестата государственного образца.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с 2017 работает отдел персональных наставников, которые помогают ученикам и их родителей в решении учебных и административных вопросов.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73" t="11975" r="84204" b="79642"/>
          <a:stretch/>
        </p:blipFill>
        <p:spPr>
          <a:xfrm>
            <a:off x="397434" y="314325"/>
            <a:ext cx="3730505" cy="115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4214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8800" y="263525"/>
            <a:ext cx="6984999" cy="132556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урока – Английский язык 2 класс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434" y="1825625"/>
            <a:ext cx="6612966" cy="4351338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нацеленность ученика на сдачу экзаменов, тестов, подготовку к ЕГЭ.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разделе доступно 28 уроков, они сгруппированы по категориям «Чтение», «Грамматика», «Лексика» и идут в том порядке, в каком они должны идти в школьной программе. Выбрав тему, например «Школьные принадлежности» переходим к самому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видеоуроку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Большинство уроков снято в студии – звук 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каритнка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как на ТВ – качество.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73" t="11975" r="84204" b="79642"/>
          <a:stretch/>
        </p:blipFill>
        <p:spPr>
          <a:xfrm>
            <a:off x="397434" y="314325"/>
            <a:ext cx="3730505" cy="1155467"/>
          </a:xfrm>
          <a:prstGeom prst="rect">
            <a:avLst/>
          </a:prstGeom>
        </p:spPr>
      </p:pic>
      <p:pic>
        <p:nvPicPr>
          <p:cNvPr id="2050" name="Picture 2" descr="интернет урок на interneturok.r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9" r="11333"/>
          <a:stretch/>
        </p:blipFill>
        <p:spPr bwMode="auto">
          <a:xfrm>
            <a:off x="7154886" y="1981199"/>
            <a:ext cx="5037114" cy="3853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7810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8800" y="263525"/>
            <a:ext cx="6984999" cy="132556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урока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433" y="1825625"/>
            <a:ext cx="11218833" cy="4592108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уроках активно используются, в зависимости от предмета, вспомогательные материалы: изображения, схемы, таблицы, съемки опытов крупным планом (на физике и химии), карты (на уроках истории).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омимо самого урока на странице есть другие разделы: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Текстовый урок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под видео идет текстовый конспект урока. Это не запись урока слово в слово, а конспект — выбрано самое важное с таблицами, схемами, иллюстрациями.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Тренажеры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несколько контрольных вопросов на понимание материала.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Тесты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отличия от «тренажеров» почти нет: еще несколько контрольных вопросов. Повторение — мать учения!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к уроку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важный раздел для взаимодействия ученика и учителя. Здесь можно написать вопрос, отзыв, комментарий и узнать мнение учителя.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73" t="11975" r="84204" b="79642"/>
          <a:stretch/>
        </p:blipFill>
        <p:spPr>
          <a:xfrm>
            <a:off x="397434" y="314325"/>
            <a:ext cx="3730505" cy="115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2634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8800" y="263525"/>
            <a:ext cx="6984999" cy="132556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InternetUrok.ru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434" y="1825625"/>
            <a:ext cx="4564034" cy="459210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для каждого уважающего себя онлайн-сервиса наличие мобильного приложения — уже стандарт. «Интернет урок» не отстает от эпохи, правда приложение есть пока только для планшетов. Приложение ничем не уступает большой версии.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73" t="11975" r="84204" b="79642"/>
          <a:stretch/>
        </p:blipFill>
        <p:spPr>
          <a:xfrm>
            <a:off x="397434" y="314325"/>
            <a:ext cx="3730505" cy="1155467"/>
          </a:xfrm>
          <a:prstGeom prst="rect">
            <a:avLst/>
          </a:prstGeom>
        </p:spPr>
      </p:pic>
      <p:pic>
        <p:nvPicPr>
          <p:cNvPr id="3074" name="Picture 2" descr="Interneturok для планшет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825625"/>
            <a:ext cx="6754516" cy="422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9861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54800" y="314325"/>
            <a:ext cx="4699000" cy="1325563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28932" y="1825625"/>
            <a:ext cx="4224867" cy="435133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0099" t="12657" r="61835" b="73870"/>
          <a:stretch/>
        </p:blipFill>
        <p:spPr>
          <a:xfrm>
            <a:off x="709207" y="171186"/>
            <a:ext cx="3524126" cy="147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3783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88" t="11962" r="88138" b="54922"/>
          <a:stretch/>
        </p:blipFill>
        <p:spPr>
          <a:xfrm>
            <a:off x="0" y="460059"/>
            <a:ext cx="3251200" cy="53715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1732" y="314325"/>
            <a:ext cx="4732867" cy="132556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платформе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399" y="1825625"/>
            <a:ext cx="11396133" cy="4642908"/>
          </a:xfrm>
        </p:spPr>
        <p:txBody>
          <a:bodyPr>
            <a:normAutofit fontScale="92500"/>
          </a:bodyPr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Лекториум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это платформа для размещения онлайн-курсов 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digital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издательство, которое создает сложный образовательный контент для вузов и технологических компаний.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Объединяет образовательную платформу для размещения массовых открытых онлайн-курсов (МООК), профильное издательство по разработке МООК и самый большой открытый видеоархив лекций на русском языке.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Соответствует государственным образовательным стандартам.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платформе МООК от лидеров образовательного рынка. Работает с программами по поступлению в вуз и профориентации школьников, специализации студентов и повышению квалификации специалистов и школьных учителей. Сейчас на платформе обучается 530 000 пользователей.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3039" t="60695" r="82059" b="32508"/>
          <a:stretch/>
        </p:blipFill>
        <p:spPr>
          <a:xfrm>
            <a:off x="3625227" y="314325"/>
            <a:ext cx="1437839" cy="1121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2655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88" t="11962" r="88138" b="54922"/>
          <a:stretch/>
        </p:blipFill>
        <p:spPr>
          <a:xfrm>
            <a:off x="0" y="460059"/>
            <a:ext cx="3251200" cy="53715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0932" y="314325"/>
            <a:ext cx="4732867" cy="132556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399" y="1825625"/>
            <a:ext cx="11396133" cy="4351338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сайта состоит из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следующийх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разделов: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Онлайн-курсы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Медиатека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Онлайн-школы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Стримы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вебинары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buFont typeface="Courier New" panose="02070309020205020404" pitchFamily="49" charset="0"/>
              <a:buChar char="o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Чаты и общение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Курсы производства размещены на платформах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Coursera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Iversity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Открытом образовании и на собственной платформе.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3039" t="60695" r="82059" b="32508"/>
          <a:stretch/>
        </p:blipFill>
        <p:spPr>
          <a:xfrm>
            <a:off x="3625227" y="314325"/>
            <a:ext cx="1437839" cy="1121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9553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88" t="11962" r="88138" b="54922"/>
          <a:stretch/>
        </p:blipFill>
        <p:spPr>
          <a:xfrm>
            <a:off x="0" y="460059"/>
            <a:ext cx="3251200" cy="53715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0932" y="314325"/>
            <a:ext cx="4732867" cy="132556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подача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531" y="1825624"/>
            <a:ext cx="6502401" cy="469370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Мультимедийная страница объединяет учебный материал в разных форматах: видео, текст,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инфографика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фотографии, интерактивные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виджеты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ссылки на дополнительные материалы и другие.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основе, как правило, лежит короткая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видеолекция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основной информацией. Такая страница может стать главной единицей онлайн-курса или другого образовательного онлайн-сервиса.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3039" t="60695" r="82059" b="32508"/>
          <a:stretch/>
        </p:blipFill>
        <p:spPr>
          <a:xfrm>
            <a:off x="3625227" y="314325"/>
            <a:ext cx="1437839" cy="11215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1013" t="18740" r="16496" b="5410"/>
          <a:stretch/>
        </p:blipFill>
        <p:spPr>
          <a:xfrm>
            <a:off x="6501438" y="2353733"/>
            <a:ext cx="5449260" cy="320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8041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88" t="11962" r="88138" b="54922"/>
          <a:stretch/>
        </p:blipFill>
        <p:spPr>
          <a:xfrm>
            <a:off x="0" y="460059"/>
            <a:ext cx="3251200" cy="53715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0932" y="314325"/>
            <a:ext cx="4732867" cy="1325563"/>
          </a:xfrm>
        </p:spPr>
        <p:txBody>
          <a:bodyPr/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Медиатека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876425"/>
            <a:ext cx="4842934" cy="4351338"/>
          </a:xfrm>
        </p:spPr>
        <p:txBody>
          <a:bodyPr/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Медиатека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Лекториума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самый большой видеоархив образовательных материалов на русском языке. В открытом доступе опубликовано уже более 6 000 лекций. Поддерживаем бюджетные образовательные организации, проводим для них программу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медиагрантов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3039" t="60695" r="82059" b="32508"/>
          <a:stretch/>
        </p:blipFill>
        <p:spPr>
          <a:xfrm>
            <a:off x="3625227" y="314325"/>
            <a:ext cx="1437839" cy="11215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33862" t="14223" r="19995" b="13531"/>
          <a:stretch/>
        </p:blipFill>
        <p:spPr>
          <a:xfrm>
            <a:off x="5655733" y="1435840"/>
            <a:ext cx="5929753" cy="522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9253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88" t="11962" r="88138" b="54922"/>
          <a:stretch/>
        </p:blipFill>
        <p:spPr>
          <a:xfrm>
            <a:off x="0" y="460059"/>
            <a:ext cx="3251200" cy="53715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0932" y="314325"/>
            <a:ext cx="4732867" cy="132556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400" y="1876425"/>
            <a:ext cx="4842934" cy="4351338"/>
          </a:xfrm>
        </p:spPr>
        <p:txBody>
          <a:bodyPr/>
          <a:lstStyle/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Медиатека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Лекториума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самый большой видеоархив образовательных материалов на русском языке. В открытом доступе опубликовано уже более 6 000 лекций. Поддерживаем бюджетные образовательные организации, проводим для них программу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медиагрантов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3039" t="60695" r="82059" b="32508"/>
          <a:stretch/>
        </p:blipFill>
        <p:spPr>
          <a:xfrm>
            <a:off x="3625227" y="314325"/>
            <a:ext cx="1437839" cy="11215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33862" t="14223" r="19995" b="13531"/>
          <a:stretch/>
        </p:blipFill>
        <p:spPr>
          <a:xfrm>
            <a:off x="5655733" y="1435840"/>
            <a:ext cx="5929753" cy="522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163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43482" y="365125"/>
            <a:ext cx="4110318" cy="1325563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платформе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9953" y="1825624"/>
            <a:ext cx="11349318" cy="4676775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LECTA – проект Корпорации «Российский учебник». На платформе представлены электронные формы учебников издательства, вошедших в федеральный перечень, всего более 500 наименований.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Разработчик –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Мирзоян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Михаил Давидович.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Учебник в электронной форме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структуре, содержанию и оформлению полностью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соответствует печатному изданию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 регулярно обновляется и содержит много дополнительных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мультимедийных ресурсов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иллюстраций, схем, аудио- и видео-материалов, интерактивных заданий, которые повышают наглядность изложения, создают большую вовлеченность, помогают закрепить знания учащихся, и, в конечном счете, обеспечивают лучший образовательный результат.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351" t="20020" r="68979" b="73752"/>
          <a:stretch/>
        </p:blipFill>
        <p:spPr>
          <a:xfrm>
            <a:off x="340657" y="365125"/>
            <a:ext cx="5299347" cy="94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4965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43482" y="365125"/>
            <a:ext cx="4159624" cy="1325563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предоставляет платформа: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351" t="20020" r="68979" b="73752"/>
          <a:stretch/>
        </p:blipFill>
        <p:spPr>
          <a:xfrm>
            <a:off x="340657" y="365125"/>
            <a:ext cx="5299347" cy="9437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391" t="36482" r="42843" b="18724"/>
          <a:stretch/>
        </p:blipFill>
        <p:spPr>
          <a:xfrm>
            <a:off x="1109838" y="1690688"/>
            <a:ext cx="10116961" cy="492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368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43482" y="365125"/>
            <a:ext cx="4159624" cy="1325563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Структуры включает следующие разделы: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351" t="20020" r="68979" b="73752"/>
          <a:stretch/>
        </p:blipFill>
        <p:spPr>
          <a:xfrm>
            <a:off x="340657" y="365125"/>
            <a:ext cx="5299347" cy="94372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8725" t="32355" r="8922" b="21807"/>
          <a:stretch/>
        </p:blipFill>
        <p:spPr>
          <a:xfrm>
            <a:off x="340657" y="1871631"/>
            <a:ext cx="11403106" cy="471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642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57882" y="209239"/>
            <a:ext cx="3051985" cy="1325563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Каталог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1351" t="20020" r="68979" b="73752"/>
          <a:stretch/>
        </p:blipFill>
        <p:spPr>
          <a:xfrm>
            <a:off x="340657" y="365125"/>
            <a:ext cx="5299347" cy="94372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11470" t="25273" r="14411" b="16165"/>
          <a:stretch/>
        </p:blipFill>
        <p:spPr>
          <a:xfrm>
            <a:off x="340657" y="1491410"/>
            <a:ext cx="11510682" cy="511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454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02192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1392</Words>
  <Application>Microsoft Office PowerPoint</Application>
  <PresentationFormat>Широкоэкранный</PresentationFormat>
  <Paragraphs>107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Calibri Light</vt:lpstr>
      <vt:lpstr>Courier New</vt:lpstr>
      <vt:lpstr>Times New Roman</vt:lpstr>
      <vt:lpstr>Тема Office</vt:lpstr>
      <vt:lpstr>Анализ и оценка коллекций электронных образовательных ресурсов</vt:lpstr>
      <vt:lpstr>Презентация PowerPoint</vt:lpstr>
      <vt:lpstr>Общую информационную структуру сайта можно увидеть в разделе КАРТА САЙТА.</vt:lpstr>
      <vt:lpstr>КАТАЛОГ</vt:lpstr>
      <vt:lpstr>КОЛЛЕКЦИИ</vt:lpstr>
      <vt:lpstr>ИНСТРУМЕНТЫ</vt:lpstr>
      <vt:lpstr>Презентация PowerPoint</vt:lpstr>
      <vt:lpstr>Презентация PowerPoint</vt:lpstr>
      <vt:lpstr>Презентация PowerPoint</vt:lpstr>
      <vt:lpstr>Презентация PowerPoint</vt:lpstr>
      <vt:lpstr>Сборник видеоуроков по основным школьным предметам</vt:lpstr>
      <vt:lpstr>Презентация PowerPoint</vt:lpstr>
      <vt:lpstr>Пример урока – Английский язык 2 класс</vt:lpstr>
      <vt:lpstr>Структура урока</vt:lpstr>
      <vt:lpstr>Приложение InternetUrok.ru</vt:lpstr>
      <vt:lpstr>Презентация PowerPoint</vt:lpstr>
      <vt:lpstr>О платформе</vt:lpstr>
      <vt:lpstr>Структура</vt:lpstr>
      <vt:lpstr>Образовательная подача</vt:lpstr>
      <vt:lpstr>Медиатека</vt:lpstr>
      <vt:lpstr>Качество</vt:lpstr>
      <vt:lpstr>О платформе</vt:lpstr>
      <vt:lpstr>Что предоставляет платформа:</vt:lpstr>
      <vt:lpstr>Структуры включает следующие разделы:</vt:lpstr>
      <vt:lpstr>Каталог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 и оценка коллекций электронных образовательных ресурсов</dc:title>
  <dc:creator>Светочка</dc:creator>
  <cp:lastModifiedBy>Светочка</cp:lastModifiedBy>
  <cp:revision>19</cp:revision>
  <dcterms:created xsi:type="dcterms:W3CDTF">2023-03-28T17:44:33Z</dcterms:created>
  <dcterms:modified xsi:type="dcterms:W3CDTF">2023-03-28T22:01:09Z</dcterms:modified>
</cp:coreProperties>
</file>